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1" r:id="rId1"/>
    <p:sldMasterId id="2147483703" r:id="rId2"/>
    <p:sldMasterId id="2147483705" r:id="rId3"/>
    <p:sldMasterId id="2147483707" r:id="rId4"/>
    <p:sldMasterId id="2147483661" r:id="rId5"/>
    <p:sldMasterId id="2147483686" r:id="rId6"/>
  </p:sldMasterIdLst>
  <p:notesMasterIdLst>
    <p:notesMasterId r:id="rId52"/>
  </p:notesMasterIdLst>
  <p:handoutMasterIdLst>
    <p:handoutMasterId r:id="rId53"/>
  </p:handoutMasterIdLst>
  <p:sldIdLst>
    <p:sldId id="290" r:id="rId7"/>
    <p:sldId id="291" r:id="rId8"/>
    <p:sldId id="297" r:id="rId9"/>
    <p:sldId id="414" r:id="rId10"/>
    <p:sldId id="295" r:id="rId11"/>
    <p:sldId id="296" r:id="rId12"/>
    <p:sldId id="298" r:id="rId13"/>
    <p:sldId id="301" r:id="rId14"/>
    <p:sldId id="299" r:id="rId15"/>
    <p:sldId id="262" r:id="rId16"/>
    <p:sldId id="427" r:id="rId17"/>
    <p:sldId id="259" r:id="rId18"/>
    <p:sldId id="347" r:id="rId19"/>
    <p:sldId id="400" r:id="rId20"/>
    <p:sldId id="335" r:id="rId21"/>
    <p:sldId id="285" r:id="rId22"/>
    <p:sldId id="303" r:id="rId23"/>
    <p:sldId id="305" r:id="rId24"/>
    <p:sldId id="428" r:id="rId25"/>
    <p:sldId id="429" r:id="rId26"/>
    <p:sldId id="422" r:id="rId27"/>
    <p:sldId id="402" r:id="rId28"/>
    <p:sldId id="257" r:id="rId29"/>
    <p:sldId id="256" r:id="rId30"/>
    <p:sldId id="403" r:id="rId31"/>
    <p:sldId id="405" r:id="rId32"/>
    <p:sldId id="407" r:id="rId33"/>
    <p:sldId id="404" r:id="rId34"/>
    <p:sldId id="406" r:id="rId35"/>
    <p:sldId id="408" r:id="rId36"/>
    <p:sldId id="410" r:id="rId37"/>
    <p:sldId id="411" r:id="rId38"/>
    <p:sldId id="417" r:id="rId39"/>
    <p:sldId id="421" r:id="rId40"/>
    <p:sldId id="412" r:id="rId41"/>
    <p:sldId id="409" r:id="rId42"/>
    <p:sldId id="416" r:id="rId43"/>
    <p:sldId id="424" r:id="rId44"/>
    <p:sldId id="423" r:id="rId45"/>
    <p:sldId id="425" r:id="rId46"/>
    <p:sldId id="426" r:id="rId47"/>
    <p:sldId id="419" r:id="rId48"/>
    <p:sldId id="420" r:id="rId49"/>
    <p:sldId id="401" r:id="rId50"/>
    <p:sldId id="274" r:id="rId5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6C6C"/>
    <a:srgbClr val="8A2332"/>
    <a:srgbClr val="1700C0"/>
    <a:srgbClr val="D08C8A"/>
    <a:srgbClr val="7DE7D5"/>
    <a:srgbClr val="881C1C"/>
    <a:srgbClr val="505759"/>
    <a:srgbClr val="910513"/>
    <a:srgbClr val="7283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0" autoAdjust="0"/>
    <p:restoredTop sz="89189" autoAdjust="0"/>
  </p:normalViewPr>
  <p:slideViewPr>
    <p:cSldViewPr snapToGrid="0" snapToObjects="1">
      <p:cViewPr varScale="1">
        <p:scale>
          <a:sx n="139" d="100"/>
          <a:sy n="139" d="100"/>
        </p:scale>
        <p:origin x="210" y="15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10" d="100"/>
          <a:sy n="110" d="100"/>
        </p:scale>
        <p:origin x="188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54AD7C-D434-674F-ABE3-45BB78B64D91}"/>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4E8746-50E3-7242-816C-2523F37BB0F8}"/>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66086F72-A37D-824B-9409-D9F6F828ACF5}" type="datetimeFigureOut">
              <a:rPr lang="en-US" smtClean="0"/>
              <a:t>5/12/2025</a:t>
            </a:fld>
            <a:endParaRPr lang="en-US"/>
          </a:p>
        </p:txBody>
      </p:sp>
      <p:sp>
        <p:nvSpPr>
          <p:cNvPr id="4" name="Footer Placeholder 3">
            <a:extLst>
              <a:ext uri="{FF2B5EF4-FFF2-40B4-BE49-F238E27FC236}">
                <a16:creationId xmlns:a16="http://schemas.microsoft.com/office/drawing/2014/main" id="{9A752F86-907E-4F40-8239-AA4DAD47C4B2}"/>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120CC6F-7CB9-EF49-AC89-C21AF02B4066}"/>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DFA8C8A-B923-9348-98AD-70FCDC041BAA}" type="slidenum">
              <a:rPr lang="en-US" smtClean="0"/>
              <a:t>‹#›</a:t>
            </a:fld>
            <a:endParaRPr lang="en-US"/>
          </a:p>
        </p:txBody>
      </p:sp>
    </p:spTree>
    <p:extLst>
      <p:ext uri="{BB962C8B-B14F-4D97-AF65-F5344CB8AC3E}">
        <p14:creationId xmlns:p14="http://schemas.microsoft.com/office/powerpoint/2010/main" val="2648348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089E777-087F-2E4A-86D7-646086A1AA26}" type="datetimeFigureOut">
              <a:rPr lang="en-US" smtClean="0"/>
              <a:t>5/12/2025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33E8E15-765C-0D4F-836A-CC046D048C06}" type="slidenum">
              <a:rPr lang="en-US" smtClean="0"/>
              <a:t>‹#›</a:t>
            </a:fld>
            <a:endParaRPr lang="en-US"/>
          </a:p>
        </p:txBody>
      </p:sp>
    </p:spTree>
    <p:extLst>
      <p:ext uri="{BB962C8B-B14F-4D97-AF65-F5344CB8AC3E}">
        <p14:creationId xmlns:p14="http://schemas.microsoft.com/office/powerpoint/2010/main" val="869280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3</a:t>
            </a:fld>
            <a:endParaRPr lang="en-US"/>
          </a:p>
        </p:txBody>
      </p:sp>
    </p:spTree>
    <p:extLst>
      <p:ext uri="{BB962C8B-B14F-4D97-AF65-F5344CB8AC3E}">
        <p14:creationId xmlns:p14="http://schemas.microsoft.com/office/powerpoint/2010/main" val="3534318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21</a:t>
            </a:fld>
            <a:endParaRPr lang="en-US"/>
          </a:p>
        </p:txBody>
      </p:sp>
    </p:spTree>
    <p:extLst>
      <p:ext uri="{BB962C8B-B14F-4D97-AF65-F5344CB8AC3E}">
        <p14:creationId xmlns:p14="http://schemas.microsoft.com/office/powerpoint/2010/main" val="3314036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23</a:t>
            </a:fld>
            <a:endParaRPr lang="en-US"/>
          </a:p>
        </p:txBody>
      </p:sp>
    </p:spTree>
    <p:extLst>
      <p:ext uri="{BB962C8B-B14F-4D97-AF65-F5344CB8AC3E}">
        <p14:creationId xmlns:p14="http://schemas.microsoft.com/office/powerpoint/2010/main" val="1509094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dirty="0">
                <a:effectLst/>
                <a:latin typeface="Calibri" panose="020F0502020204030204" pitchFamily="34" charset="0"/>
                <a:ea typeface="Calibri" panose="020F0502020204030204" pitchFamily="34" charset="0"/>
                <a:cs typeface="Arial" panose="020B0604020202020204" pitchFamily="34" charset="0"/>
              </a:rPr>
              <a:t>Piecewise links are used to assigned different cost values to different water volume passing through the same node.</a:t>
            </a:r>
          </a:p>
          <a:p>
            <a:r>
              <a:rPr lang="en-US" sz="1800" kern="100" dirty="0">
                <a:effectLst/>
                <a:latin typeface="Calibri" panose="020F0502020204030204" pitchFamily="34" charset="0"/>
                <a:cs typeface="Arial" panose="020B0604020202020204" pitchFamily="34" charset="0"/>
              </a:rPr>
              <a:t>Here </a:t>
            </a:r>
            <a:r>
              <a:rPr lang="en-US" sz="1800" kern="100" dirty="0" err="1">
                <a:effectLst/>
                <a:latin typeface="Calibri" panose="020F0502020204030204" pitchFamily="34" charset="0"/>
                <a:cs typeface="Arial" panose="020B0604020202020204" pitchFamily="34" charset="0"/>
              </a:rPr>
              <a:t>felton</a:t>
            </a:r>
            <a:r>
              <a:rPr lang="en-US" sz="1800" kern="100" dirty="0">
                <a:effectLst/>
                <a:latin typeface="Calibri" panose="020F0502020204030204" pitchFamily="34" charset="0"/>
                <a:cs typeface="Arial" panose="020B0604020202020204" pitchFamily="34" charset="0"/>
              </a:rPr>
              <a:t> buffer value is 0.323MGD/0.5 </a:t>
            </a:r>
            <a:r>
              <a:rPr lang="en-US" sz="1800" kern="100" dirty="0" err="1">
                <a:effectLst/>
                <a:latin typeface="Calibri" panose="020F0502020204030204" pitchFamily="34" charset="0"/>
                <a:cs typeface="Arial" panose="020B0604020202020204" pitchFamily="34" charset="0"/>
              </a:rPr>
              <a:t>cfs</a:t>
            </a:r>
            <a:r>
              <a:rPr lang="en-US" sz="1800" kern="100" dirty="0">
                <a:effectLst/>
                <a:latin typeface="Calibri" panose="020F0502020204030204" pitchFamily="34" charset="0"/>
                <a:cs typeface="Arial" panose="020B0604020202020204" pitchFamily="34" charset="0"/>
              </a:rPr>
              <a:t>. The corresponding cost is -5000</a:t>
            </a:r>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27</a:t>
            </a:fld>
            <a:endParaRPr lang="en-US"/>
          </a:p>
        </p:txBody>
      </p:sp>
    </p:spTree>
    <p:extLst>
      <p:ext uri="{BB962C8B-B14F-4D97-AF65-F5344CB8AC3E}">
        <p14:creationId xmlns:p14="http://schemas.microsoft.com/office/powerpoint/2010/main" val="2467449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33</a:t>
            </a:fld>
            <a:endParaRPr lang="en-US"/>
          </a:p>
        </p:txBody>
      </p:sp>
    </p:spTree>
    <p:extLst>
      <p:ext uri="{BB962C8B-B14F-4D97-AF65-F5344CB8AC3E}">
        <p14:creationId xmlns:p14="http://schemas.microsoft.com/office/powerpoint/2010/main" val="608719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38</a:t>
            </a:fld>
            <a:endParaRPr lang="en-US"/>
          </a:p>
        </p:txBody>
      </p:sp>
    </p:spTree>
    <p:extLst>
      <p:ext uri="{BB962C8B-B14F-4D97-AF65-F5344CB8AC3E}">
        <p14:creationId xmlns:p14="http://schemas.microsoft.com/office/powerpoint/2010/main" val="120754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00000"/>
                </a:solidFill>
                <a:effectLst/>
                <a:latin typeface="SFMono-Regular"/>
              </a:rPr>
              <a:t>conda</a:t>
            </a:r>
            <a:r>
              <a:rPr lang="en-US" b="0" i="0" dirty="0">
                <a:solidFill>
                  <a:srgbClr val="000000"/>
                </a:solidFill>
                <a:effectLst/>
                <a:latin typeface="SFMono-Regular"/>
              </a:rPr>
              <a:t> activate scwsm_training_01 </a:t>
            </a:r>
          </a:p>
          <a:p>
            <a:r>
              <a:rPr lang="en-US" b="0" i="0" dirty="0">
                <a:solidFill>
                  <a:srgbClr val="000000"/>
                </a:solidFill>
                <a:effectLst/>
                <a:latin typeface="SFMono-Regular"/>
              </a:rPr>
              <a:t>cd scripts</a:t>
            </a:r>
          </a:p>
          <a:p>
            <a:r>
              <a:rPr lang="en-US" b="0" i="0" dirty="0">
                <a:solidFill>
                  <a:srgbClr val="000000"/>
                </a:solidFill>
                <a:effectLst/>
                <a:latin typeface="SFMono-Regular"/>
              </a:rPr>
              <a:t>python WaterTown_Model.py</a:t>
            </a:r>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41</a:t>
            </a:fld>
            <a:endParaRPr lang="en-US"/>
          </a:p>
        </p:txBody>
      </p:sp>
    </p:spTree>
    <p:extLst>
      <p:ext uri="{BB962C8B-B14F-4D97-AF65-F5344CB8AC3E}">
        <p14:creationId xmlns:p14="http://schemas.microsoft.com/office/powerpoint/2010/main" val="3153362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42</a:t>
            </a:fld>
            <a:endParaRPr lang="en-US"/>
          </a:p>
        </p:txBody>
      </p:sp>
    </p:spTree>
    <p:extLst>
      <p:ext uri="{BB962C8B-B14F-4D97-AF65-F5344CB8AC3E}">
        <p14:creationId xmlns:p14="http://schemas.microsoft.com/office/powerpoint/2010/main" val="3183652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43</a:t>
            </a:fld>
            <a:endParaRPr lang="en-US"/>
          </a:p>
        </p:txBody>
      </p:sp>
    </p:spTree>
    <p:extLst>
      <p:ext uri="{BB962C8B-B14F-4D97-AF65-F5344CB8AC3E}">
        <p14:creationId xmlns:p14="http://schemas.microsoft.com/office/powerpoint/2010/main" val="868112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44</a:t>
            </a:fld>
            <a:endParaRPr lang="en-US"/>
          </a:p>
        </p:txBody>
      </p:sp>
    </p:spTree>
    <p:extLst>
      <p:ext uri="{BB962C8B-B14F-4D97-AF65-F5344CB8AC3E}">
        <p14:creationId xmlns:p14="http://schemas.microsoft.com/office/powerpoint/2010/main" val="1898220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Pywr</a:t>
            </a:r>
            <a:r>
              <a:rPr lang="en-US" dirty="0"/>
              <a:t> is </a:t>
            </a:r>
            <a:r>
              <a:rPr lang="en-US" sz="1200" kern="100" dirty="0">
                <a:effectLst/>
                <a:latin typeface="Calibri" panose="020F0502020204030204" pitchFamily="34" charset="0"/>
                <a:ea typeface="Calibri" panose="020F0502020204030204" pitchFamily="34" charset="0"/>
                <a:cs typeface="Arial" panose="020B0604020202020204" pitchFamily="34" charset="0"/>
              </a:rPr>
              <a:t>a Python library for water system modeling</a:t>
            </a:r>
            <a:endParaRPr lang="en-US" dirty="0"/>
          </a:p>
          <a:p>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4</a:t>
            </a:fld>
            <a:endParaRPr lang="en-US"/>
          </a:p>
        </p:txBody>
      </p:sp>
    </p:spTree>
    <p:extLst>
      <p:ext uri="{BB962C8B-B14F-4D97-AF65-F5344CB8AC3E}">
        <p14:creationId xmlns:p14="http://schemas.microsoft.com/office/powerpoint/2010/main" val="4276730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5</a:t>
            </a:fld>
            <a:endParaRPr lang="en-US"/>
          </a:p>
        </p:txBody>
      </p:sp>
    </p:spTree>
    <p:extLst>
      <p:ext uri="{BB962C8B-B14F-4D97-AF65-F5344CB8AC3E}">
        <p14:creationId xmlns:p14="http://schemas.microsoft.com/office/powerpoint/2010/main" val="1459371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6</a:t>
            </a:fld>
            <a:endParaRPr lang="en-US"/>
          </a:p>
        </p:txBody>
      </p:sp>
    </p:spTree>
    <p:extLst>
      <p:ext uri="{BB962C8B-B14F-4D97-AF65-F5344CB8AC3E}">
        <p14:creationId xmlns:p14="http://schemas.microsoft.com/office/powerpoint/2010/main" val="752168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9</a:t>
            </a:fld>
            <a:endParaRPr lang="en-US"/>
          </a:p>
        </p:txBody>
      </p:sp>
    </p:spTree>
    <p:extLst>
      <p:ext uri="{BB962C8B-B14F-4D97-AF65-F5344CB8AC3E}">
        <p14:creationId xmlns:p14="http://schemas.microsoft.com/office/powerpoint/2010/main" val="99748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SFMono-Regular"/>
              </a:rPr>
              <a:t>git clone https://github.com/BaptisteFrancois/SantaCruz_modeling.git --branch </a:t>
            </a:r>
            <a:r>
              <a:rPr lang="en-US" b="0" i="0" dirty="0" err="1">
                <a:solidFill>
                  <a:srgbClr val="000000"/>
                </a:solidFill>
                <a:effectLst/>
                <a:latin typeface="SFMono-Regular"/>
              </a:rPr>
              <a:t>umass_training</a:t>
            </a:r>
            <a:r>
              <a:rPr lang="en-US" b="0" i="0" dirty="0">
                <a:solidFill>
                  <a:srgbClr val="000000"/>
                </a:solidFill>
                <a:effectLst/>
                <a:latin typeface="SFMono-Regular"/>
              </a:rPr>
              <a:t> --single-branch Training </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10</a:t>
            </a:fld>
            <a:endParaRPr lang="en-US"/>
          </a:p>
        </p:txBody>
      </p:sp>
    </p:spTree>
    <p:extLst>
      <p:ext uri="{BB962C8B-B14F-4D97-AF65-F5344CB8AC3E}">
        <p14:creationId xmlns:p14="http://schemas.microsoft.com/office/powerpoint/2010/main" val="981938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17</a:t>
            </a:fld>
            <a:endParaRPr lang="en-US"/>
          </a:p>
        </p:txBody>
      </p:sp>
    </p:spTree>
    <p:extLst>
      <p:ext uri="{BB962C8B-B14F-4D97-AF65-F5344CB8AC3E}">
        <p14:creationId xmlns:p14="http://schemas.microsoft.com/office/powerpoint/2010/main" val="211280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E8E15-765C-0D4F-836A-CC046D048C06}" type="slidenum">
              <a:rPr lang="en-US" smtClean="0"/>
              <a:t>18</a:t>
            </a:fld>
            <a:endParaRPr lang="en-US"/>
          </a:p>
        </p:txBody>
      </p:sp>
    </p:spTree>
    <p:extLst>
      <p:ext uri="{BB962C8B-B14F-4D97-AF65-F5344CB8AC3E}">
        <p14:creationId xmlns:p14="http://schemas.microsoft.com/office/powerpoint/2010/main" val="2294447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621FA-A958-A28F-2641-43EA2AE55A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D1330C-145D-FDCB-050C-11B9E87B3B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E4A532-3CAE-60EE-77F3-847D32A0F7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DEA8A7-FEAF-24B9-8ED6-973EDA47288F}"/>
              </a:ext>
            </a:extLst>
          </p:cNvPr>
          <p:cNvSpPr>
            <a:spLocks noGrp="1"/>
          </p:cNvSpPr>
          <p:nvPr>
            <p:ph type="sldNum" sz="quarter" idx="5"/>
          </p:nvPr>
        </p:nvSpPr>
        <p:spPr/>
        <p:txBody>
          <a:bodyPr/>
          <a:lstStyle/>
          <a:p>
            <a:fld id="{633E8E15-765C-0D4F-836A-CC046D048C06}" type="slidenum">
              <a:rPr lang="en-US" smtClean="0"/>
              <a:t>20</a:t>
            </a:fld>
            <a:endParaRPr lang="en-US"/>
          </a:p>
        </p:txBody>
      </p:sp>
    </p:spTree>
    <p:extLst>
      <p:ext uri="{BB962C8B-B14F-4D97-AF65-F5344CB8AC3E}">
        <p14:creationId xmlns:p14="http://schemas.microsoft.com/office/powerpoint/2010/main" val="204057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B8FDB-4A41-5C4A-AFAA-4A56142D9D4D}"/>
              </a:ext>
            </a:extLst>
          </p:cNvPr>
          <p:cNvSpPr>
            <a:spLocks noGrp="1"/>
          </p:cNvSpPr>
          <p:nvPr>
            <p:ph type="title" hasCustomPrompt="1"/>
          </p:nvPr>
        </p:nvSpPr>
        <p:spPr>
          <a:xfrm>
            <a:off x="630936" y="1920734"/>
            <a:ext cx="8489199" cy="1005840"/>
          </a:xfrm>
          <a:prstGeom prst="rect">
            <a:avLst/>
          </a:prstGeom>
        </p:spPr>
        <p:txBody>
          <a:bodyPr/>
          <a:lstStyle>
            <a:lvl1pPr>
              <a:defRPr sz="3300" b="1" i="0" cap="all" baseline="0">
                <a:solidFill>
                  <a:schemeClr val="tx1"/>
                </a:solidFill>
                <a:latin typeface="Arial" panose="020B0604020202020204" pitchFamily="34" charset="0"/>
                <a:cs typeface="Arial" panose="020B0604020202020204" pitchFamily="34" charset="0"/>
              </a:defRPr>
            </a:lvl1pPr>
          </a:lstStyle>
          <a:p>
            <a:r>
              <a:rPr lang="en-US" dirty="0"/>
              <a:t>CLICK TO EDIT MASTER TITLE</a:t>
            </a:r>
          </a:p>
        </p:txBody>
      </p:sp>
    </p:spTree>
    <p:extLst>
      <p:ext uri="{BB962C8B-B14F-4D97-AF65-F5344CB8AC3E}">
        <p14:creationId xmlns:p14="http://schemas.microsoft.com/office/powerpoint/2010/main" val="37625991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Block_Tab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4572E6-3F53-D12A-2F4D-5C6E3185AC07}"/>
              </a:ext>
            </a:extLst>
          </p:cNvPr>
          <p:cNvSpPr>
            <a:spLocks noGrp="1"/>
          </p:cNvSpPr>
          <p:nvPr>
            <p:ph type="title"/>
          </p:nvPr>
        </p:nvSpPr>
        <p:spPr/>
        <p:txBody>
          <a:bodyPr/>
          <a:lstStyle/>
          <a:p>
            <a:r>
              <a:rPr lang="en-US"/>
              <a:t>Click to edit Master title style</a:t>
            </a:r>
          </a:p>
        </p:txBody>
      </p:sp>
      <p:sp>
        <p:nvSpPr>
          <p:cNvPr id="9" name="Table Placeholder 8">
            <a:extLst>
              <a:ext uri="{FF2B5EF4-FFF2-40B4-BE49-F238E27FC236}">
                <a16:creationId xmlns:a16="http://schemas.microsoft.com/office/drawing/2014/main" id="{D7F62CC9-AC31-A2A3-D038-794CACC4C2F0}"/>
              </a:ext>
            </a:extLst>
          </p:cNvPr>
          <p:cNvSpPr>
            <a:spLocks noGrp="1"/>
          </p:cNvSpPr>
          <p:nvPr>
            <p:ph type="tbl" sz="quarter" idx="12"/>
          </p:nvPr>
        </p:nvSpPr>
        <p:spPr>
          <a:xfrm>
            <a:off x="630238" y="1618488"/>
            <a:ext cx="10945812" cy="3876675"/>
          </a:xfrm>
        </p:spPr>
        <p:txBody>
          <a:bodyPr/>
          <a:lstStyle/>
          <a:p>
            <a:endParaRPr lang="en-US"/>
          </a:p>
        </p:txBody>
      </p:sp>
      <p:sp>
        <p:nvSpPr>
          <p:cNvPr id="8" name="Text Placeholder 21">
            <a:extLst>
              <a:ext uri="{FF2B5EF4-FFF2-40B4-BE49-F238E27FC236}">
                <a16:creationId xmlns:a16="http://schemas.microsoft.com/office/drawing/2014/main" id="{A16806E8-40A3-CAD4-0303-D372F13003C5}"/>
              </a:ext>
            </a:extLst>
          </p:cNvPr>
          <p:cNvSpPr>
            <a:spLocks noGrp="1"/>
          </p:cNvSpPr>
          <p:nvPr>
            <p:ph type="body" sz="quarter" idx="14" hasCustomPrompt="1"/>
          </p:nvPr>
        </p:nvSpPr>
        <p:spPr>
          <a:xfrm>
            <a:off x="7232904" y="6428232"/>
            <a:ext cx="3749040" cy="201168"/>
          </a:xfrm>
        </p:spPr>
        <p:txBody>
          <a:bodyPr anchor="ctr">
            <a:noAutofit/>
          </a:bodyPr>
          <a:lstStyle>
            <a:lvl1pPr algn="r">
              <a:defRPr sz="1200" b="0">
                <a:solidFill>
                  <a:schemeClr val="bg1">
                    <a:lumMod val="65000"/>
                  </a:schemeClr>
                </a:solidFill>
              </a:defRPr>
            </a:lvl1pPr>
          </a:lstStyle>
          <a:p>
            <a:pPr fontAlgn="ctr"/>
            <a:r>
              <a:rPr lang="en-US" sz="1200" dirty="0"/>
              <a:t>ADD COLLEGE/DEPARTMENT/UNIT NAME</a:t>
            </a:r>
            <a:endParaRPr lang="en-US" sz="2800" dirty="0"/>
          </a:p>
        </p:txBody>
      </p:sp>
      <p:sp>
        <p:nvSpPr>
          <p:cNvPr id="10" name="Slide Number Placeholder 9">
            <a:extLst>
              <a:ext uri="{FF2B5EF4-FFF2-40B4-BE49-F238E27FC236}">
                <a16:creationId xmlns:a16="http://schemas.microsoft.com/office/drawing/2014/main" id="{59482301-ECFD-2522-0C41-BF4CBDC16700}"/>
              </a:ext>
            </a:extLst>
          </p:cNvPr>
          <p:cNvSpPr>
            <a:spLocks noGrp="1"/>
          </p:cNvSpPr>
          <p:nvPr>
            <p:ph type="sldNum" sz="quarter" idx="15"/>
          </p:nvPr>
        </p:nvSpPr>
        <p:spPr/>
        <p:txBody>
          <a:bodyPr/>
          <a:lstStyle/>
          <a:p>
            <a:r>
              <a:rPr lang="en-US"/>
              <a:t>Page </a:t>
            </a:r>
            <a:fld id="{D451C3AF-C182-BB47-A3C0-0AB666CF8761}" type="slidenum">
              <a:rPr lang="en-US" smtClean="0"/>
              <a:pPr/>
              <a:t>‹#›</a:t>
            </a:fld>
            <a:endParaRPr lang="en-US" dirty="0"/>
          </a:p>
        </p:txBody>
      </p:sp>
    </p:spTree>
    <p:extLst>
      <p:ext uri="{BB962C8B-B14F-4D97-AF65-F5344CB8AC3E}">
        <p14:creationId xmlns:p14="http://schemas.microsoft.com/office/powerpoint/2010/main" val="114841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Block_Char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C5A08C-A908-240B-911E-D96D988D32E9}"/>
              </a:ext>
            </a:extLst>
          </p:cNvPr>
          <p:cNvSpPr>
            <a:spLocks noGrp="1"/>
          </p:cNvSpPr>
          <p:nvPr>
            <p:ph type="title"/>
          </p:nvPr>
        </p:nvSpPr>
        <p:spPr/>
        <p:txBody>
          <a:bodyPr/>
          <a:lstStyle/>
          <a:p>
            <a:r>
              <a:rPr lang="en-US"/>
              <a:t>Click to edit Master title style</a:t>
            </a:r>
          </a:p>
        </p:txBody>
      </p:sp>
      <p:sp>
        <p:nvSpPr>
          <p:cNvPr id="10" name="Chart Placeholder 9">
            <a:extLst>
              <a:ext uri="{FF2B5EF4-FFF2-40B4-BE49-F238E27FC236}">
                <a16:creationId xmlns:a16="http://schemas.microsoft.com/office/drawing/2014/main" id="{38835627-8C4F-213C-A604-A74D98E4E950}"/>
              </a:ext>
            </a:extLst>
          </p:cNvPr>
          <p:cNvSpPr>
            <a:spLocks noGrp="1"/>
          </p:cNvSpPr>
          <p:nvPr>
            <p:ph type="chart" sz="quarter" idx="12"/>
          </p:nvPr>
        </p:nvSpPr>
        <p:spPr>
          <a:xfrm>
            <a:off x="630238" y="1618488"/>
            <a:ext cx="10945812" cy="3876675"/>
          </a:xfrm>
        </p:spPr>
        <p:txBody>
          <a:bodyPr/>
          <a:lstStyle/>
          <a:p>
            <a:endParaRPr lang="en-US"/>
          </a:p>
        </p:txBody>
      </p:sp>
      <p:sp>
        <p:nvSpPr>
          <p:cNvPr id="7" name="Text Placeholder 21">
            <a:extLst>
              <a:ext uri="{FF2B5EF4-FFF2-40B4-BE49-F238E27FC236}">
                <a16:creationId xmlns:a16="http://schemas.microsoft.com/office/drawing/2014/main" id="{C448DC60-AE9D-0ED6-E996-6081EAA3A4AB}"/>
              </a:ext>
            </a:extLst>
          </p:cNvPr>
          <p:cNvSpPr>
            <a:spLocks noGrp="1"/>
          </p:cNvSpPr>
          <p:nvPr>
            <p:ph type="body" sz="quarter" idx="14" hasCustomPrompt="1"/>
          </p:nvPr>
        </p:nvSpPr>
        <p:spPr>
          <a:xfrm>
            <a:off x="7232904" y="6428232"/>
            <a:ext cx="3749040" cy="201168"/>
          </a:xfrm>
        </p:spPr>
        <p:txBody>
          <a:bodyPr anchor="ctr">
            <a:noAutofit/>
          </a:bodyPr>
          <a:lstStyle>
            <a:lvl1pPr algn="r">
              <a:defRPr sz="1200" b="0">
                <a:solidFill>
                  <a:schemeClr val="bg1">
                    <a:lumMod val="65000"/>
                  </a:schemeClr>
                </a:solidFill>
              </a:defRPr>
            </a:lvl1pPr>
          </a:lstStyle>
          <a:p>
            <a:pPr fontAlgn="ctr"/>
            <a:r>
              <a:rPr lang="en-US" sz="1200" dirty="0"/>
              <a:t>ADD COLLEGE/DEPARTMENT/UNIT NAME</a:t>
            </a:r>
            <a:endParaRPr lang="en-US" sz="2800" dirty="0"/>
          </a:p>
        </p:txBody>
      </p:sp>
      <p:sp>
        <p:nvSpPr>
          <p:cNvPr id="9" name="Slide Number Placeholder 8">
            <a:extLst>
              <a:ext uri="{FF2B5EF4-FFF2-40B4-BE49-F238E27FC236}">
                <a16:creationId xmlns:a16="http://schemas.microsoft.com/office/drawing/2014/main" id="{8D6751B9-5920-BA8B-EB67-964451952C3A}"/>
              </a:ext>
            </a:extLst>
          </p:cNvPr>
          <p:cNvSpPr>
            <a:spLocks noGrp="1"/>
          </p:cNvSpPr>
          <p:nvPr>
            <p:ph type="sldNum" sz="quarter" idx="15"/>
          </p:nvPr>
        </p:nvSpPr>
        <p:spPr/>
        <p:txBody>
          <a:bodyPr/>
          <a:lstStyle/>
          <a:p>
            <a:r>
              <a:rPr lang="en-US"/>
              <a:t>Page </a:t>
            </a:r>
            <a:fld id="{D451C3AF-C182-BB47-A3C0-0AB666CF8761}" type="slidenum">
              <a:rPr lang="en-US" smtClean="0"/>
              <a:pPr/>
              <a:t>‹#›</a:t>
            </a:fld>
            <a:endParaRPr lang="en-US" dirty="0"/>
          </a:p>
        </p:txBody>
      </p:sp>
    </p:spTree>
    <p:extLst>
      <p:ext uri="{BB962C8B-B14F-4D97-AF65-F5344CB8AC3E}">
        <p14:creationId xmlns:p14="http://schemas.microsoft.com/office/powerpoint/2010/main" val="1538166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808FC8-8B40-4DBC-A960-A65A2DEC5542}" type="datetime1">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365A1B-FCB9-4C12-A893-7494CDB3E9D8}" type="slidenum">
              <a:rPr lang="en-US" smtClean="0"/>
              <a:t>‹#›</a:t>
            </a:fld>
            <a:endParaRPr lang="en-US"/>
          </a:p>
        </p:txBody>
      </p:sp>
    </p:spTree>
    <p:extLst>
      <p:ext uri="{BB962C8B-B14F-4D97-AF65-F5344CB8AC3E}">
        <p14:creationId xmlns:p14="http://schemas.microsoft.com/office/powerpoint/2010/main" val="2985060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1F1E0-162C-A394-4BC6-10272A0C5C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FA8AD9-93A4-0B26-1F8B-8F0C4893BC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3F8444-E67E-40EC-66B1-15177EC7A0E9}"/>
              </a:ext>
            </a:extLst>
          </p:cNvPr>
          <p:cNvSpPr>
            <a:spLocks noGrp="1"/>
          </p:cNvSpPr>
          <p:nvPr>
            <p:ph type="dt" sz="half" idx="10"/>
          </p:nvPr>
        </p:nvSpPr>
        <p:spPr/>
        <p:txBody>
          <a:bodyPr/>
          <a:lstStyle/>
          <a:p>
            <a:fld id="{0DC61E80-6152-4166-939F-391CF694885C}" type="datetimeFigureOut">
              <a:rPr lang="en-US" smtClean="0"/>
              <a:t>5/12/2025</a:t>
            </a:fld>
            <a:endParaRPr lang="en-US"/>
          </a:p>
        </p:txBody>
      </p:sp>
      <p:sp>
        <p:nvSpPr>
          <p:cNvPr id="5" name="Footer Placeholder 4">
            <a:extLst>
              <a:ext uri="{FF2B5EF4-FFF2-40B4-BE49-F238E27FC236}">
                <a16:creationId xmlns:a16="http://schemas.microsoft.com/office/drawing/2014/main" id="{A774DEA8-7B81-4CE0-FA2E-AC6992042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87871-8E9D-6E9A-B05D-3BA12FF99BD3}"/>
              </a:ext>
            </a:extLst>
          </p:cNvPr>
          <p:cNvSpPr>
            <a:spLocks noGrp="1"/>
          </p:cNvSpPr>
          <p:nvPr>
            <p:ph type="sldNum" sz="quarter" idx="12"/>
          </p:nvPr>
        </p:nvSpPr>
        <p:spPr/>
        <p:txBody>
          <a:bodyPr/>
          <a:lstStyle/>
          <a:p>
            <a:fld id="{51072C22-D2DB-4974-A776-EFB3B0B5C9EA}" type="slidenum">
              <a:rPr lang="en-US" smtClean="0"/>
              <a:t>‹#›</a:t>
            </a:fld>
            <a:endParaRPr lang="en-US"/>
          </a:p>
        </p:txBody>
      </p:sp>
    </p:spTree>
    <p:extLst>
      <p:ext uri="{BB962C8B-B14F-4D97-AF65-F5344CB8AC3E}">
        <p14:creationId xmlns:p14="http://schemas.microsoft.com/office/powerpoint/2010/main" val="143581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Block_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046DE1-C9A3-3520-E524-1B05745B2492}"/>
              </a:ext>
            </a:extLst>
          </p:cNvPr>
          <p:cNvSpPr>
            <a:spLocks noGrp="1"/>
          </p:cNvSpPr>
          <p:nvPr>
            <p:ph type="title"/>
          </p:nvPr>
        </p:nvSpPr>
        <p:spPr/>
        <p:txBody>
          <a:bodyPr/>
          <a:lstStyle/>
          <a:p>
            <a:r>
              <a:rPr lang="en-US" dirty="0"/>
              <a:t>Click to edit Master title style</a:t>
            </a:r>
          </a:p>
        </p:txBody>
      </p:sp>
      <p:sp>
        <p:nvSpPr>
          <p:cNvPr id="11" name="Text Placeholder 10">
            <a:extLst>
              <a:ext uri="{FF2B5EF4-FFF2-40B4-BE49-F238E27FC236}">
                <a16:creationId xmlns:a16="http://schemas.microsoft.com/office/drawing/2014/main" id="{B190BE67-87AE-5314-4DCC-B0581164D2CF}"/>
              </a:ext>
            </a:extLst>
          </p:cNvPr>
          <p:cNvSpPr>
            <a:spLocks noGrp="1"/>
          </p:cNvSpPr>
          <p:nvPr>
            <p:ph type="body" sz="quarter" idx="12"/>
          </p:nvPr>
        </p:nvSpPr>
        <p:spPr>
          <a:xfrm>
            <a:off x="630238" y="1618488"/>
            <a:ext cx="10945812" cy="38770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a:extLst>
              <a:ext uri="{FF2B5EF4-FFF2-40B4-BE49-F238E27FC236}">
                <a16:creationId xmlns:a16="http://schemas.microsoft.com/office/drawing/2014/main" id="{C8911C3E-8ECF-E96B-701A-78BEC6165D06}"/>
              </a:ext>
            </a:extLst>
          </p:cNvPr>
          <p:cNvSpPr>
            <a:spLocks noGrp="1"/>
          </p:cNvSpPr>
          <p:nvPr>
            <p:ph type="body" sz="quarter" idx="14" hasCustomPrompt="1"/>
          </p:nvPr>
        </p:nvSpPr>
        <p:spPr>
          <a:xfrm>
            <a:off x="7232904" y="6425680"/>
            <a:ext cx="3749039" cy="201168"/>
          </a:xfrm>
        </p:spPr>
        <p:txBody>
          <a:bodyPr anchor="ctr">
            <a:noAutofit/>
          </a:bodyPr>
          <a:lstStyle>
            <a:lvl1pPr algn="r">
              <a:defRPr sz="1200" b="0">
                <a:solidFill>
                  <a:schemeClr val="bg1">
                    <a:lumMod val="65000"/>
                  </a:schemeClr>
                </a:solidFill>
              </a:defRPr>
            </a:lvl1pPr>
          </a:lstStyle>
          <a:p>
            <a:pPr fontAlgn="ctr"/>
            <a:r>
              <a:rPr lang="en-US" sz="1200" dirty="0"/>
              <a:t>ADD COLLEGE/DEPARTMENT/UNIT NAME</a:t>
            </a:r>
            <a:endParaRPr lang="en-US" sz="2800" dirty="0"/>
          </a:p>
        </p:txBody>
      </p:sp>
      <p:sp>
        <p:nvSpPr>
          <p:cNvPr id="2" name="Slide Number Placeholder 1">
            <a:extLst>
              <a:ext uri="{FF2B5EF4-FFF2-40B4-BE49-F238E27FC236}">
                <a16:creationId xmlns:a16="http://schemas.microsoft.com/office/drawing/2014/main" id="{0B086E72-2E76-EECD-F98B-CD9239B503DE}"/>
              </a:ext>
            </a:extLst>
          </p:cNvPr>
          <p:cNvSpPr>
            <a:spLocks noGrp="1"/>
          </p:cNvSpPr>
          <p:nvPr>
            <p:ph type="sldNum" sz="quarter" idx="15"/>
          </p:nvPr>
        </p:nvSpPr>
        <p:spPr/>
        <p:txBody>
          <a:bodyPr/>
          <a:lstStyle/>
          <a:p>
            <a:r>
              <a:rPr lang="en-US"/>
              <a:t>Page </a:t>
            </a:r>
            <a:fld id="{D451C3AF-C182-BB47-A3C0-0AB666CF8761}" type="slidenum">
              <a:rPr lang="en-US" smtClean="0"/>
              <a:pPr/>
              <a:t>‹#›</a:t>
            </a:fld>
            <a:endParaRPr lang="en-US" dirty="0"/>
          </a:p>
        </p:txBody>
      </p:sp>
    </p:spTree>
    <p:extLst>
      <p:ext uri="{BB962C8B-B14F-4D97-AF65-F5344CB8AC3E}">
        <p14:creationId xmlns:p14="http://schemas.microsoft.com/office/powerpoint/2010/main" val="101631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2 col_Text_Pic">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0DFB12-91D2-CC56-9D96-1D1B198DD9AA}"/>
              </a:ext>
            </a:extLst>
          </p:cNvPr>
          <p:cNvSpPr>
            <a:spLocks noGrp="1"/>
          </p:cNvSpPr>
          <p:nvPr>
            <p:ph type="title"/>
          </p:nvPr>
        </p:nvSpPr>
        <p:spPr/>
        <p:txBody>
          <a:bodyPr/>
          <a:lstStyle/>
          <a:p>
            <a:r>
              <a:rPr lang="en-US" dirty="0"/>
              <a:t>Click to edit Master title style</a:t>
            </a:r>
          </a:p>
        </p:txBody>
      </p:sp>
      <p:sp>
        <p:nvSpPr>
          <p:cNvPr id="11" name="Text Placeholder 10">
            <a:extLst>
              <a:ext uri="{FF2B5EF4-FFF2-40B4-BE49-F238E27FC236}">
                <a16:creationId xmlns:a16="http://schemas.microsoft.com/office/drawing/2014/main" id="{B4081EB6-3C00-7E63-6E1C-A75965FADD97}"/>
              </a:ext>
            </a:extLst>
          </p:cNvPr>
          <p:cNvSpPr>
            <a:spLocks noGrp="1"/>
          </p:cNvSpPr>
          <p:nvPr>
            <p:ph type="body" sz="quarter" idx="12"/>
          </p:nvPr>
        </p:nvSpPr>
        <p:spPr>
          <a:xfrm>
            <a:off x="630936" y="1618488"/>
            <a:ext cx="6547104" cy="3876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63E7A3AE-D618-DB92-FCFD-84D702DBCB6E}"/>
              </a:ext>
            </a:extLst>
          </p:cNvPr>
          <p:cNvSpPr>
            <a:spLocks noGrp="1"/>
          </p:cNvSpPr>
          <p:nvPr>
            <p:ph type="pic" sz="quarter" idx="13"/>
          </p:nvPr>
        </p:nvSpPr>
        <p:spPr>
          <a:xfrm>
            <a:off x="7397496" y="1619250"/>
            <a:ext cx="4187825" cy="3876675"/>
          </a:xfrm>
        </p:spPr>
        <p:txBody>
          <a:bodyPr/>
          <a:lstStyle/>
          <a:p>
            <a:endParaRPr lang="en-US"/>
          </a:p>
        </p:txBody>
      </p:sp>
      <p:sp>
        <p:nvSpPr>
          <p:cNvPr id="15" name="Text Placeholder 21">
            <a:extLst>
              <a:ext uri="{FF2B5EF4-FFF2-40B4-BE49-F238E27FC236}">
                <a16:creationId xmlns:a16="http://schemas.microsoft.com/office/drawing/2014/main" id="{F5A5B40C-3856-E50D-BF51-7A35D9AC4813}"/>
              </a:ext>
            </a:extLst>
          </p:cNvPr>
          <p:cNvSpPr>
            <a:spLocks noGrp="1"/>
          </p:cNvSpPr>
          <p:nvPr>
            <p:ph type="body" sz="quarter" idx="14" hasCustomPrompt="1"/>
          </p:nvPr>
        </p:nvSpPr>
        <p:spPr>
          <a:xfrm>
            <a:off x="7232904" y="6428232"/>
            <a:ext cx="3749039" cy="201168"/>
          </a:xfrm>
        </p:spPr>
        <p:txBody>
          <a:bodyPr anchor="ctr">
            <a:noAutofit/>
          </a:bodyPr>
          <a:lstStyle>
            <a:lvl1pPr algn="r">
              <a:defRPr sz="1200" b="0">
                <a:solidFill>
                  <a:schemeClr val="bg1">
                    <a:lumMod val="65000"/>
                  </a:schemeClr>
                </a:solidFill>
              </a:defRPr>
            </a:lvl1pPr>
          </a:lstStyle>
          <a:p>
            <a:pPr fontAlgn="ctr"/>
            <a:r>
              <a:rPr lang="en-US" sz="1200" dirty="0"/>
              <a:t>ADD COLLEGE/DEPARTMENT/UNIT NAME</a:t>
            </a:r>
            <a:endParaRPr lang="en-US" sz="2800" dirty="0"/>
          </a:p>
        </p:txBody>
      </p:sp>
      <p:sp>
        <p:nvSpPr>
          <p:cNvPr id="16" name="Slide Number Placeholder 15">
            <a:extLst>
              <a:ext uri="{FF2B5EF4-FFF2-40B4-BE49-F238E27FC236}">
                <a16:creationId xmlns:a16="http://schemas.microsoft.com/office/drawing/2014/main" id="{9E561383-AD4A-F1CC-93AA-CF3EA99078BD}"/>
              </a:ext>
            </a:extLst>
          </p:cNvPr>
          <p:cNvSpPr>
            <a:spLocks noGrp="1"/>
          </p:cNvSpPr>
          <p:nvPr>
            <p:ph type="sldNum" sz="quarter" idx="15"/>
          </p:nvPr>
        </p:nvSpPr>
        <p:spPr/>
        <p:txBody>
          <a:bodyPr/>
          <a:lstStyle/>
          <a:p>
            <a:r>
              <a:rPr lang="en-US"/>
              <a:t>Page </a:t>
            </a:r>
            <a:fld id="{D451C3AF-C182-BB47-A3C0-0AB666CF8761}" type="slidenum">
              <a:rPr lang="en-US" smtClean="0"/>
              <a:pPr/>
              <a:t>‹#›</a:t>
            </a:fld>
            <a:endParaRPr lang="en-US" dirty="0"/>
          </a:p>
        </p:txBody>
      </p:sp>
    </p:spTree>
    <p:extLst>
      <p:ext uri="{BB962C8B-B14F-4D97-AF65-F5344CB8AC3E}">
        <p14:creationId xmlns:p14="http://schemas.microsoft.com/office/powerpoint/2010/main" val="36128677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2 col_Text_Char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575FB63-CD60-BF65-E6F1-BED98ABF766C}"/>
              </a:ext>
            </a:extLst>
          </p:cNvPr>
          <p:cNvSpPr>
            <a:spLocks noGrp="1"/>
          </p:cNvSpPr>
          <p:nvPr>
            <p:ph type="title"/>
          </p:nvPr>
        </p:nvSpPr>
        <p:spPr/>
        <p:txBody>
          <a:bodyPr/>
          <a:lstStyle/>
          <a:p>
            <a:r>
              <a:rPr lang="en-US"/>
              <a:t>Click to edit Master title style</a:t>
            </a:r>
          </a:p>
        </p:txBody>
      </p:sp>
      <p:sp>
        <p:nvSpPr>
          <p:cNvPr id="12" name="Text Placeholder 11">
            <a:extLst>
              <a:ext uri="{FF2B5EF4-FFF2-40B4-BE49-F238E27FC236}">
                <a16:creationId xmlns:a16="http://schemas.microsoft.com/office/drawing/2014/main" id="{543C2378-6944-6960-8576-BE652653F0EB}"/>
              </a:ext>
            </a:extLst>
          </p:cNvPr>
          <p:cNvSpPr>
            <a:spLocks noGrp="1"/>
          </p:cNvSpPr>
          <p:nvPr>
            <p:ph type="body" sz="quarter" idx="12"/>
          </p:nvPr>
        </p:nvSpPr>
        <p:spPr>
          <a:xfrm>
            <a:off x="630238" y="1618488"/>
            <a:ext cx="6548437" cy="3876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hart Placeholder 13">
            <a:extLst>
              <a:ext uri="{FF2B5EF4-FFF2-40B4-BE49-F238E27FC236}">
                <a16:creationId xmlns:a16="http://schemas.microsoft.com/office/drawing/2014/main" id="{094B6108-47C6-4EA7-8D9A-C01CCBC9F56F}"/>
              </a:ext>
            </a:extLst>
          </p:cNvPr>
          <p:cNvSpPr>
            <a:spLocks noGrp="1"/>
          </p:cNvSpPr>
          <p:nvPr>
            <p:ph type="chart" sz="quarter" idx="13"/>
          </p:nvPr>
        </p:nvSpPr>
        <p:spPr>
          <a:xfrm>
            <a:off x="7397496" y="1618488"/>
            <a:ext cx="4187952" cy="3876675"/>
          </a:xfrm>
        </p:spPr>
        <p:txBody>
          <a:bodyPr/>
          <a:lstStyle/>
          <a:p>
            <a:endParaRPr lang="en-US"/>
          </a:p>
        </p:txBody>
      </p:sp>
      <p:sp>
        <p:nvSpPr>
          <p:cNvPr id="7" name="Text Placeholder 21">
            <a:extLst>
              <a:ext uri="{FF2B5EF4-FFF2-40B4-BE49-F238E27FC236}">
                <a16:creationId xmlns:a16="http://schemas.microsoft.com/office/drawing/2014/main" id="{D49EC406-288B-381A-6861-36E21BF9DD16}"/>
              </a:ext>
            </a:extLst>
          </p:cNvPr>
          <p:cNvSpPr>
            <a:spLocks noGrp="1"/>
          </p:cNvSpPr>
          <p:nvPr>
            <p:ph type="body" sz="quarter" idx="14" hasCustomPrompt="1"/>
          </p:nvPr>
        </p:nvSpPr>
        <p:spPr>
          <a:xfrm>
            <a:off x="7232904" y="6428232"/>
            <a:ext cx="3749039" cy="201168"/>
          </a:xfrm>
        </p:spPr>
        <p:txBody>
          <a:bodyPr anchor="ctr">
            <a:noAutofit/>
          </a:bodyPr>
          <a:lstStyle>
            <a:lvl1pPr algn="r">
              <a:defRPr sz="1200" b="0">
                <a:solidFill>
                  <a:schemeClr val="bg1">
                    <a:lumMod val="65000"/>
                  </a:schemeClr>
                </a:solidFill>
              </a:defRPr>
            </a:lvl1pPr>
          </a:lstStyle>
          <a:p>
            <a:pPr fontAlgn="ctr"/>
            <a:r>
              <a:rPr lang="en-US" sz="1200" dirty="0"/>
              <a:t>ADD COLLEGE/DEPARTMENT/UNIT NAME</a:t>
            </a:r>
            <a:endParaRPr lang="en-US" sz="2800" dirty="0"/>
          </a:p>
        </p:txBody>
      </p:sp>
      <p:sp>
        <p:nvSpPr>
          <p:cNvPr id="9" name="Slide Number Placeholder 8">
            <a:extLst>
              <a:ext uri="{FF2B5EF4-FFF2-40B4-BE49-F238E27FC236}">
                <a16:creationId xmlns:a16="http://schemas.microsoft.com/office/drawing/2014/main" id="{F5D58629-09FD-200D-0D2C-9959587A2BBC}"/>
              </a:ext>
            </a:extLst>
          </p:cNvPr>
          <p:cNvSpPr>
            <a:spLocks noGrp="1"/>
          </p:cNvSpPr>
          <p:nvPr>
            <p:ph type="sldNum" sz="quarter" idx="15"/>
          </p:nvPr>
        </p:nvSpPr>
        <p:spPr/>
        <p:txBody>
          <a:bodyPr/>
          <a:lstStyle/>
          <a:p>
            <a:r>
              <a:rPr lang="en-US"/>
              <a:t>Page </a:t>
            </a:r>
            <a:fld id="{D451C3AF-C182-BB47-A3C0-0AB666CF8761}" type="slidenum">
              <a:rPr lang="en-US" smtClean="0"/>
              <a:pPr/>
              <a:t>‹#›</a:t>
            </a:fld>
            <a:endParaRPr lang="en-US" dirty="0"/>
          </a:p>
        </p:txBody>
      </p:sp>
    </p:spTree>
    <p:extLst>
      <p:ext uri="{BB962C8B-B14F-4D97-AF65-F5344CB8AC3E}">
        <p14:creationId xmlns:p14="http://schemas.microsoft.com/office/powerpoint/2010/main" val="3953973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Block_Pic">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D23988B-759D-B492-9C5B-1F21624FA6BD}"/>
              </a:ext>
            </a:extLst>
          </p:cNvPr>
          <p:cNvSpPr>
            <a:spLocks noGrp="1"/>
          </p:cNvSpPr>
          <p:nvPr>
            <p:ph type="title"/>
          </p:nvPr>
        </p:nvSpPr>
        <p:spPr/>
        <p:txBody>
          <a:bodyPr/>
          <a:lstStyle/>
          <a:p>
            <a:r>
              <a:rPr lang="en-US"/>
              <a:t>Click to edit Master title style</a:t>
            </a:r>
          </a:p>
        </p:txBody>
      </p:sp>
      <p:sp>
        <p:nvSpPr>
          <p:cNvPr id="11" name="Picture Placeholder 10">
            <a:extLst>
              <a:ext uri="{FF2B5EF4-FFF2-40B4-BE49-F238E27FC236}">
                <a16:creationId xmlns:a16="http://schemas.microsoft.com/office/drawing/2014/main" id="{C962634B-E700-D8E2-1ACB-12290ADAA300}"/>
              </a:ext>
            </a:extLst>
          </p:cNvPr>
          <p:cNvSpPr>
            <a:spLocks noGrp="1"/>
          </p:cNvSpPr>
          <p:nvPr>
            <p:ph type="pic" sz="quarter" idx="12"/>
          </p:nvPr>
        </p:nvSpPr>
        <p:spPr>
          <a:xfrm>
            <a:off x="630238" y="1618488"/>
            <a:ext cx="10945812" cy="3877056"/>
          </a:xfrm>
        </p:spPr>
        <p:txBody>
          <a:bodyPr/>
          <a:lstStyle/>
          <a:p>
            <a:endParaRPr lang="en-US"/>
          </a:p>
        </p:txBody>
      </p:sp>
      <p:sp>
        <p:nvSpPr>
          <p:cNvPr id="7" name="Text Placeholder 21">
            <a:extLst>
              <a:ext uri="{FF2B5EF4-FFF2-40B4-BE49-F238E27FC236}">
                <a16:creationId xmlns:a16="http://schemas.microsoft.com/office/drawing/2014/main" id="{12106563-10D8-C08C-CE7A-5DC556AB9EF2}"/>
              </a:ext>
            </a:extLst>
          </p:cNvPr>
          <p:cNvSpPr>
            <a:spLocks noGrp="1"/>
          </p:cNvSpPr>
          <p:nvPr>
            <p:ph type="body" sz="quarter" idx="14" hasCustomPrompt="1"/>
          </p:nvPr>
        </p:nvSpPr>
        <p:spPr>
          <a:xfrm>
            <a:off x="7232904" y="6428232"/>
            <a:ext cx="3749040" cy="201168"/>
          </a:xfrm>
        </p:spPr>
        <p:txBody>
          <a:bodyPr anchor="ctr">
            <a:noAutofit/>
          </a:bodyPr>
          <a:lstStyle>
            <a:lvl1pPr algn="r">
              <a:defRPr sz="1200" b="0">
                <a:solidFill>
                  <a:schemeClr val="bg1">
                    <a:lumMod val="65000"/>
                  </a:schemeClr>
                </a:solidFill>
              </a:defRPr>
            </a:lvl1pPr>
          </a:lstStyle>
          <a:p>
            <a:pPr fontAlgn="ctr"/>
            <a:r>
              <a:rPr lang="en-US" sz="1200" dirty="0"/>
              <a:t>ADD COLLEGE/DEPARTMENT/UNIT NAME</a:t>
            </a:r>
            <a:endParaRPr lang="en-US" sz="2800" dirty="0"/>
          </a:p>
        </p:txBody>
      </p:sp>
      <p:sp>
        <p:nvSpPr>
          <p:cNvPr id="8" name="Slide Number Placeholder 7">
            <a:extLst>
              <a:ext uri="{FF2B5EF4-FFF2-40B4-BE49-F238E27FC236}">
                <a16:creationId xmlns:a16="http://schemas.microsoft.com/office/drawing/2014/main" id="{5BD38468-6517-65F3-FB51-C81E09171171}"/>
              </a:ext>
            </a:extLst>
          </p:cNvPr>
          <p:cNvSpPr>
            <a:spLocks noGrp="1"/>
          </p:cNvSpPr>
          <p:nvPr>
            <p:ph type="sldNum" sz="quarter" idx="15"/>
          </p:nvPr>
        </p:nvSpPr>
        <p:spPr/>
        <p:txBody>
          <a:bodyPr/>
          <a:lstStyle/>
          <a:p>
            <a:r>
              <a:rPr lang="en-US"/>
              <a:t>Page </a:t>
            </a:r>
            <a:fld id="{D451C3AF-C182-BB47-A3C0-0AB666CF8761}" type="slidenum">
              <a:rPr lang="en-US" smtClean="0"/>
              <a:pPr/>
              <a:t>‹#›</a:t>
            </a:fld>
            <a:endParaRPr lang="en-US" dirty="0"/>
          </a:p>
        </p:txBody>
      </p:sp>
    </p:spTree>
    <p:extLst>
      <p:ext uri="{BB962C8B-B14F-4D97-AF65-F5344CB8AC3E}">
        <p14:creationId xmlns:p14="http://schemas.microsoft.com/office/powerpoint/2010/main" val="3340524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Block_Char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C5A08C-A908-240B-911E-D96D988D32E9}"/>
              </a:ext>
            </a:extLst>
          </p:cNvPr>
          <p:cNvSpPr>
            <a:spLocks noGrp="1"/>
          </p:cNvSpPr>
          <p:nvPr>
            <p:ph type="title"/>
          </p:nvPr>
        </p:nvSpPr>
        <p:spPr/>
        <p:txBody>
          <a:bodyPr/>
          <a:lstStyle/>
          <a:p>
            <a:r>
              <a:rPr lang="en-US"/>
              <a:t>Click to edit Master title style</a:t>
            </a:r>
          </a:p>
        </p:txBody>
      </p:sp>
      <p:sp>
        <p:nvSpPr>
          <p:cNvPr id="10" name="Chart Placeholder 9">
            <a:extLst>
              <a:ext uri="{FF2B5EF4-FFF2-40B4-BE49-F238E27FC236}">
                <a16:creationId xmlns:a16="http://schemas.microsoft.com/office/drawing/2014/main" id="{38835627-8C4F-213C-A604-A74D98E4E950}"/>
              </a:ext>
            </a:extLst>
          </p:cNvPr>
          <p:cNvSpPr>
            <a:spLocks noGrp="1"/>
          </p:cNvSpPr>
          <p:nvPr>
            <p:ph type="chart" sz="quarter" idx="12"/>
          </p:nvPr>
        </p:nvSpPr>
        <p:spPr>
          <a:xfrm>
            <a:off x="630238" y="1618488"/>
            <a:ext cx="10945812" cy="3876675"/>
          </a:xfrm>
        </p:spPr>
        <p:txBody>
          <a:bodyPr/>
          <a:lstStyle/>
          <a:p>
            <a:endParaRPr lang="en-US"/>
          </a:p>
        </p:txBody>
      </p:sp>
      <p:sp>
        <p:nvSpPr>
          <p:cNvPr id="7" name="Text Placeholder 21">
            <a:extLst>
              <a:ext uri="{FF2B5EF4-FFF2-40B4-BE49-F238E27FC236}">
                <a16:creationId xmlns:a16="http://schemas.microsoft.com/office/drawing/2014/main" id="{C448DC60-AE9D-0ED6-E996-6081EAA3A4AB}"/>
              </a:ext>
            </a:extLst>
          </p:cNvPr>
          <p:cNvSpPr>
            <a:spLocks noGrp="1"/>
          </p:cNvSpPr>
          <p:nvPr>
            <p:ph type="body" sz="quarter" idx="14" hasCustomPrompt="1"/>
          </p:nvPr>
        </p:nvSpPr>
        <p:spPr>
          <a:xfrm>
            <a:off x="7232904" y="6428232"/>
            <a:ext cx="3749040" cy="201168"/>
          </a:xfrm>
        </p:spPr>
        <p:txBody>
          <a:bodyPr anchor="ctr">
            <a:noAutofit/>
          </a:bodyPr>
          <a:lstStyle>
            <a:lvl1pPr algn="r">
              <a:defRPr sz="1200" b="0">
                <a:solidFill>
                  <a:schemeClr val="bg1">
                    <a:lumMod val="65000"/>
                  </a:schemeClr>
                </a:solidFill>
              </a:defRPr>
            </a:lvl1pPr>
          </a:lstStyle>
          <a:p>
            <a:pPr fontAlgn="ctr"/>
            <a:r>
              <a:rPr lang="en-US" sz="1200" dirty="0"/>
              <a:t>ADD COLLEGE/DEPARTMENT/UNIT NAME</a:t>
            </a:r>
            <a:endParaRPr lang="en-US" sz="2800" dirty="0"/>
          </a:p>
        </p:txBody>
      </p:sp>
      <p:sp>
        <p:nvSpPr>
          <p:cNvPr id="9" name="Slide Number Placeholder 8">
            <a:extLst>
              <a:ext uri="{FF2B5EF4-FFF2-40B4-BE49-F238E27FC236}">
                <a16:creationId xmlns:a16="http://schemas.microsoft.com/office/drawing/2014/main" id="{8D6751B9-5920-BA8B-EB67-964451952C3A}"/>
              </a:ext>
            </a:extLst>
          </p:cNvPr>
          <p:cNvSpPr>
            <a:spLocks noGrp="1"/>
          </p:cNvSpPr>
          <p:nvPr>
            <p:ph type="sldNum" sz="quarter" idx="15"/>
          </p:nvPr>
        </p:nvSpPr>
        <p:spPr/>
        <p:txBody>
          <a:bodyPr/>
          <a:lstStyle/>
          <a:p>
            <a:r>
              <a:rPr lang="en-US"/>
              <a:t>Page </a:t>
            </a:r>
            <a:fld id="{D451C3AF-C182-BB47-A3C0-0AB666CF8761}" type="slidenum">
              <a:rPr lang="en-US" smtClean="0"/>
              <a:pPr/>
              <a:t>‹#›</a:t>
            </a:fld>
            <a:endParaRPr lang="en-US" dirty="0"/>
          </a:p>
        </p:txBody>
      </p:sp>
    </p:spTree>
    <p:extLst>
      <p:ext uri="{BB962C8B-B14F-4D97-AF65-F5344CB8AC3E}">
        <p14:creationId xmlns:p14="http://schemas.microsoft.com/office/powerpoint/2010/main" val="17799589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Block_Tab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4572E6-3F53-D12A-2F4D-5C6E3185AC07}"/>
              </a:ext>
            </a:extLst>
          </p:cNvPr>
          <p:cNvSpPr>
            <a:spLocks noGrp="1"/>
          </p:cNvSpPr>
          <p:nvPr>
            <p:ph type="title"/>
          </p:nvPr>
        </p:nvSpPr>
        <p:spPr/>
        <p:txBody>
          <a:bodyPr/>
          <a:lstStyle/>
          <a:p>
            <a:r>
              <a:rPr lang="en-US"/>
              <a:t>Click to edit Master title style</a:t>
            </a:r>
          </a:p>
        </p:txBody>
      </p:sp>
      <p:sp>
        <p:nvSpPr>
          <p:cNvPr id="9" name="Table Placeholder 8">
            <a:extLst>
              <a:ext uri="{FF2B5EF4-FFF2-40B4-BE49-F238E27FC236}">
                <a16:creationId xmlns:a16="http://schemas.microsoft.com/office/drawing/2014/main" id="{D7F62CC9-AC31-A2A3-D038-794CACC4C2F0}"/>
              </a:ext>
            </a:extLst>
          </p:cNvPr>
          <p:cNvSpPr>
            <a:spLocks noGrp="1"/>
          </p:cNvSpPr>
          <p:nvPr>
            <p:ph type="tbl" sz="quarter" idx="12"/>
          </p:nvPr>
        </p:nvSpPr>
        <p:spPr>
          <a:xfrm>
            <a:off x="630238" y="1618488"/>
            <a:ext cx="10945812" cy="3876675"/>
          </a:xfrm>
        </p:spPr>
        <p:txBody>
          <a:bodyPr/>
          <a:lstStyle/>
          <a:p>
            <a:endParaRPr lang="en-US"/>
          </a:p>
        </p:txBody>
      </p:sp>
      <p:sp>
        <p:nvSpPr>
          <p:cNvPr id="8" name="Text Placeholder 21">
            <a:extLst>
              <a:ext uri="{FF2B5EF4-FFF2-40B4-BE49-F238E27FC236}">
                <a16:creationId xmlns:a16="http://schemas.microsoft.com/office/drawing/2014/main" id="{A16806E8-40A3-CAD4-0303-D372F13003C5}"/>
              </a:ext>
            </a:extLst>
          </p:cNvPr>
          <p:cNvSpPr>
            <a:spLocks noGrp="1"/>
          </p:cNvSpPr>
          <p:nvPr>
            <p:ph type="body" sz="quarter" idx="14" hasCustomPrompt="1"/>
          </p:nvPr>
        </p:nvSpPr>
        <p:spPr>
          <a:xfrm>
            <a:off x="7232904" y="6428232"/>
            <a:ext cx="3749040" cy="201168"/>
          </a:xfrm>
        </p:spPr>
        <p:txBody>
          <a:bodyPr anchor="ctr">
            <a:noAutofit/>
          </a:bodyPr>
          <a:lstStyle>
            <a:lvl1pPr algn="r">
              <a:defRPr sz="1200" b="0">
                <a:solidFill>
                  <a:schemeClr val="bg1">
                    <a:lumMod val="65000"/>
                  </a:schemeClr>
                </a:solidFill>
              </a:defRPr>
            </a:lvl1pPr>
          </a:lstStyle>
          <a:p>
            <a:pPr fontAlgn="ctr"/>
            <a:r>
              <a:rPr lang="en-US" sz="1200" dirty="0"/>
              <a:t>ADD COLLEGE/DEPARTMENT/UNIT NAME</a:t>
            </a:r>
            <a:endParaRPr lang="en-US" sz="2800" dirty="0"/>
          </a:p>
        </p:txBody>
      </p:sp>
      <p:sp>
        <p:nvSpPr>
          <p:cNvPr id="10" name="Slide Number Placeholder 9">
            <a:extLst>
              <a:ext uri="{FF2B5EF4-FFF2-40B4-BE49-F238E27FC236}">
                <a16:creationId xmlns:a16="http://schemas.microsoft.com/office/drawing/2014/main" id="{59482301-ECFD-2522-0C41-BF4CBDC16700}"/>
              </a:ext>
            </a:extLst>
          </p:cNvPr>
          <p:cNvSpPr>
            <a:spLocks noGrp="1"/>
          </p:cNvSpPr>
          <p:nvPr>
            <p:ph type="sldNum" sz="quarter" idx="15"/>
          </p:nvPr>
        </p:nvSpPr>
        <p:spPr/>
        <p:txBody>
          <a:bodyPr/>
          <a:lstStyle/>
          <a:p>
            <a:r>
              <a:rPr lang="en-US"/>
              <a:t>Page </a:t>
            </a:r>
            <a:fld id="{D451C3AF-C182-BB47-A3C0-0AB666CF8761}" type="slidenum">
              <a:rPr lang="en-US" smtClean="0"/>
              <a:pPr/>
              <a:t>‹#›</a:t>
            </a:fld>
            <a:endParaRPr lang="en-US" dirty="0"/>
          </a:p>
        </p:txBody>
      </p:sp>
    </p:spTree>
    <p:extLst>
      <p:ext uri="{BB962C8B-B14F-4D97-AF65-F5344CB8AC3E}">
        <p14:creationId xmlns:p14="http://schemas.microsoft.com/office/powerpoint/2010/main" val="2866584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C9F9CC5-2479-E843-BF23-DB406CCDD666}"/>
              </a:ext>
            </a:extLst>
          </p:cNvPr>
          <p:cNvSpPr>
            <a:spLocks noGrp="1"/>
          </p:cNvSpPr>
          <p:nvPr>
            <p:ph type="title" hasCustomPrompt="1"/>
          </p:nvPr>
        </p:nvSpPr>
        <p:spPr>
          <a:xfrm>
            <a:off x="420023" y="5202936"/>
            <a:ext cx="5057233" cy="914400"/>
          </a:xfrm>
          <a:prstGeom prst="rect">
            <a:avLst/>
          </a:prstGeom>
        </p:spPr>
        <p:txBody>
          <a:bodyPr anchor="ctr" anchorCtr="0"/>
          <a:lstStyle>
            <a:lvl1pPr>
              <a:defRPr sz="3600" b="1" i="0" cap="all" baseline="0">
                <a:solidFill>
                  <a:schemeClr val="bg1"/>
                </a:solidFill>
                <a:latin typeface="Arial" panose="020B0604020202020204" pitchFamily="34" charset="0"/>
                <a:cs typeface="Arial" panose="020B0604020202020204" pitchFamily="34" charset="0"/>
              </a:defRPr>
            </a:lvl1pPr>
          </a:lstStyle>
          <a:p>
            <a:r>
              <a:rPr lang="en-US" dirty="0"/>
              <a:t>CLICK TO EDIT MASTER TITLE</a:t>
            </a:r>
          </a:p>
        </p:txBody>
      </p:sp>
    </p:spTree>
    <p:extLst>
      <p:ext uri="{BB962C8B-B14F-4D97-AF65-F5344CB8AC3E}">
        <p14:creationId xmlns:p14="http://schemas.microsoft.com/office/powerpoint/2010/main" val="26674279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808FC8-8B40-4DBC-A960-A65A2DEC5542}" type="datetime1">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365A1B-FCB9-4C12-A893-7494CDB3E9D8}" type="slidenum">
              <a:rPr lang="en-US" smtClean="0"/>
              <a:t>‹#›</a:t>
            </a:fld>
            <a:endParaRPr lang="en-US"/>
          </a:p>
        </p:txBody>
      </p:sp>
    </p:spTree>
    <p:extLst>
      <p:ext uri="{BB962C8B-B14F-4D97-AF65-F5344CB8AC3E}">
        <p14:creationId xmlns:p14="http://schemas.microsoft.com/office/powerpoint/2010/main" val="34239046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1F1E0-162C-A394-4BC6-10272A0C5C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FA8AD9-93A4-0B26-1F8B-8F0C4893BC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3F8444-E67E-40EC-66B1-15177EC7A0E9}"/>
              </a:ext>
            </a:extLst>
          </p:cNvPr>
          <p:cNvSpPr>
            <a:spLocks noGrp="1"/>
          </p:cNvSpPr>
          <p:nvPr>
            <p:ph type="dt" sz="half" idx="10"/>
          </p:nvPr>
        </p:nvSpPr>
        <p:spPr/>
        <p:txBody>
          <a:bodyPr/>
          <a:lstStyle/>
          <a:p>
            <a:fld id="{0DC61E80-6152-4166-939F-391CF694885C}" type="datetimeFigureOut">
              <a:rPr lang="en-US" smtClean="0"/>
              <a:t>5/12/2025</a:t>
            </a:fld>
            <a:endParaRPr lang="en-US"/>
          </a:p>
        </p:txBody>
      </p:sp>
      <p:sp>
        <p:nvSpPr>
          <p:cNvPr id="5" name="Footer Placeholder 4">
            <a:extLst>
              <a:ext uri="{FF2B5EF4-FFF2-40B4-BE49-F238E27FC236}">
                <a16:creationId xmlns:a16="http://schemas.microsoft.com/office/drawing/2014/main" id="{A774DEA8-7B81-4CE0-FA2E-AC6992042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87871-8E9D-6E9A-B05D-3BA12FF99BD3}"/>
              </a:ext>
            </a:extLst>
          </p:cNvPr>
          <p:cNvSpPr>
            <a:spLocks noGrp="1"/>
          </p:cNvSpPr>
          <p:nvPr>
            <p:ph type="sldNum" sz="quarter" idx="12"/>
          </p:nvPr>
        </p:nvSpPr>
        <p:spPr/>
        <p:txBody>
          <a:bodyPr/>
          <a:lstStyle/>
          <a:p>
            <a:fld id="{51072C22-D2DB-4974-A776-EFB3B0B5C9EA}" type="slidenum">
              <a:rPr lang="en-US" smtClean="0"/>
              <a:t>‹#›</a:t>
            </a:fld>
            <a:endParaRPr lang="en-US"/>
          </a:p>
        </p:txBody>
      </p:sp>
    </p:spTree>
    <p:extLst>
      <p:ext uri="{BB962C8B-B14F-4D97-AF65-F5344CB8AC3E}">
        <p14:creationId xmlns:p14="http://schemas.microsoft.com/office/powerpoint/2010/main" val="39268290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ivider Slid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E7B3E-5A1D-7633-D0EC-FC699A70B2B6}"/>
              </a:ext>
            </a:extLst>
          </p:cNvPr>
          <p:cNvSpPr>
            <a:spLocks noGrp="1"/>
          </p:cNvSpPr>
          <p:nvPr>
            <p:ph type="title" hasCustomPrompt="1"/>
          </p:nvPr>
        </p:nvSpPr>
        <p:spPr/>
        <p:txBody>
          <a:bodyPr/>
          <a:lstStyle/>
          <a:p>
            <a:r>
              <a:rPr lang="en-US" dirty="0"/>
              <a:t>CLICK TO EDIT DIVIDER TITLE</a:t>
            </a:r>
          </a:p>
        </p:txBody>
      </p:sp>
    </p:spTree>
    <p:extLst>
      <p:ext uri="{BB962C8B-B14F-4D97-AF65-F5344CB8AC3E}">
        <p14:creationId xmlns:p14="http://schemas.microsoft.com/office/powerpoint/2010/main" val="10322167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E7B3E-5A1D-7633-D0EC-FC699A70B2B6}"/>
              </a:ext>
            </a:extLst>
          </p:cNvPr>
          <p:cNvSpPr>
            <a:spLocks noGrp="1"/>
          </p:cNvSpPr>
          <p:nvPr>
            <p:ph type="title" hasCustomPrompt="1"/>
          </p:nvPr>
        </p:nvSpPr>
        <p:spPr/>
        <p:txBody>
          <a:bodyPr/>
          <a:lstStyle/>
          <a:p>
            <a:r>
              <a:rPr lang="en-US" dirty="0"/>
              <a:t>CLICK TO EDIT DIVIDER TITLE</a:t>
            </a:r>
          </a:p>
        </p:txBody>
      </p:sp>
    </p:spTree>
    <p:extLst>
      <p:ext uri="{BB962C8B-B14F-4D97-AF65-F5344CB8AC3E}">
        <p14:creationId xmlns:p14="http://schemas.microsoft.com/office/powerpoint/2010/main" val="2385873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Block_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046DE1-C9A3-3520-E524-1B05745B2492}"/>
              </a:ext>
            </a:extLst>
          </p:cNvPr>
          <p:cNvSpPr>
            <a:spLocks noGrp="1"/>
          </p:cNvSpPr>
          <p:nvPr>
            <p:ph type="title"/>
          </p:nvPr>
        </p:nvSpPr>
        <p:spPr/>
        <p:txBody>
          <a:bodyPr/>
          <a:lstStyle/>
          <a:p>
            <a:r>
              <a:rPr lang="en-US" dirty="0"/>
              <a:t>Click to edit Master title style</a:t>
            </a:r>
          </a:p>
        </p:txBody>
      </p:sp>
      <p:sp>
        <p:nvSpPr>
          <p:cNvPr id="11" name="Text Placeholder 10">
            <a:extLst>
              <a:ext uri="{FF2B5EF4-FFF2-40B4-BE49-F238E27FC236}">
                <a16:creationId xmlns:a16="http://schemas.microsoft.com/office/drawing/2014/main" id="{B190BE67-87AE-5314-4DCC-B0581164D2CF}"/>
              </a:ext>
            </a:extLst>
          </p:cNvPr>
          <p:cNvSpPr>
            <a:spLocks noGrp="1"/>
          </p:cNvSpPr>
          <p:nvPr>
            <p:ph type="body" sz="quarter" idx="12"/>
          </p:nvPr>
        </p:nvSpPr>
        <p:spPr>
          <a:xfrm>
            <a:off x="630238" y="1618488"/>
            <a:ext cx="10945812" cy="38770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a:extLst>
              <a:ext uri="{FF2B5EF4-FFF2-40B4-BE49-F238E27FC236}">
                <a16:creationId xmlns:a16="http://schemas.microsoft.com/office/drawing/2014/main" id="{C8911C3E-8ECF-E96B-701A-78BEC6165D06}"/>
              </a:ext>
            </a:extLst>
          </p:cNvPr>
          <p:cNvSpPr>
            <a:spLocks noGrp="1"/>
          </p:cNvSpPr>
          <p:nvPr>
            <p:ph type="body" sz="quarter" idx="14" hasCustomPrompt="1"/>
          </p:nvPr>
        </p:nvSpPr>
        <p:spPr>
          <a:xfrm>
            <a:off x="7232904" y="6425680"/>
            <a:ext cx="3749039" cy="201168"/>
          </a:xfrm>
        </p:spPr>
        <p:txBody>
          <a:bodyPr anchor="ctr">
            <a:noAutofit/>
          </a:bodyPr>
          <a:lstStyle>
            <a:lvl1pPr algn="r">
              <a:defRPr sz="1200" b="0">
                <a:solidFill>
                  <a:schemeClr val="bg1">
                    <a:lumMod val="65000"/>
                  </a:schemeClr>
                </a:solidFill>
              </a:defRPr>
            </a:lvl1pPr>
          </a:lstStyle>
          <a:p>
            <a:pPr fontAlgn="ctr"/>
            <a:r>
              <a:rPr lang="en-US" sz="1200" dirty="0"/>
              <a:t>ADD COLLEGE/DEPARTMENT/UNIT NAME</a:t>
            </a:r>
            <a:endParaRPr lang="en-US" sz="2800" dirty="0"/>
          </a:p>
        </p:txBody>
      </p:sp>
      <p:sp>
        <p:nvSpPr>
          <p:cNvPr id="2" name="Slide Number Placeholder 1">
            <a:extLst>
              <a:ext uri="{FF2B5EF4-FFF2-40B4-BE49-F238E27FC236}">
                <a16:creationId xmlns:a16="http://schemas.microsoft.com/office/drawing/2014/main" id="{0B086E72-2E76-EECD-F98B-CD9239B503DE}"/>
              </a:ext>
            </a:extLst>
          </p:cNvPr>
          <p:cNvSpPr>
            <a:spLocks noGrp="1"/>
          </p:cNvSpPr>
          <p:nvPr>
            <p:ph type="sldNum" sz="quarter" idx="15"/>
          </p:nvPr>
        </p:nvSpPr>
        <p:spPr/>
        <p:txBody>
          <a:bodyPr/>
          <a:lstStyle/>
          <a:p>
            <a:r>
              <a:rPr lang="en-US"/>
              <a:t>Page </a:t>
            </a:r>
            <a:fld id="{D451C3AF-C182-BB47-A3C0-0AB666CF8761}" type="slidenum">
              <a:rPr lang="en-US" smtClean="0"/>
              <a:pPr/>
              <a:t>‹#›</a:t>
            </a:fld>
            <a:endParaRPr lang="en-US" dirty="0"/>
          </a:p>
        </p:txBody>
      </p:sp>
    </p:spTree>
    <p:extLst>
      <p:ext uri="{BB962C8B-B14F-4D97-AF65-F5344CB8AC3E}">
        <p14:creationId xmlns:p14="http://schemas.microsoft.com/office/powerpoint/2010/main" val="32919576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Block_Tab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4572E6-3F53-D12A-2F4D-5C6E3185AC07}"/>
              </a:ext>
            </a:extLst>
          </p:cNvPr>
          <p:cNvSpPr>
            <a:spLocks noGrp="1"/>
          </p:cNvSpPr>
          <p:nvPr>
            <p:ph type="title"/>
          </p:nvPr>
        </p:nvSpPr>
        <p:spPr/>
        <p:txBody>
          <a:bodyPr/>
          <a:lstStyle/>
          <a:p>
            <a:r>
              <a:rPr lang="en-US"/>
              <a:t>Click to edit Master title style</a:t>
            </a:r>
          </a:p>
        </p:txBody>
      </p:sp>
      <p:sp>
        <p:nvSpPr>
          <p:cNvPr id="9" name="Table Placeholder 8">
            <a:extLst>
              <a:ext uri="{FF2B5EF4-FFF2-40B4-BE49-F238E27FC236}">
                <a16:creationId xmlns:a16="http://schemas.microsoft.com/office/drawing/2014/main" id="{D7F62CC9-AC31-A2A3-D038-794CACC4C2F0}"/>
              </a:ext>
            </a:extLst>
          </p:cNvPr>
          <p:cNvSpPr>
            <a:spLocks noGrp="1"/>
          </p:cNvSpPr>
          <p:nvPr>
            <p:ph type="tbl" sz="quarter" idx="12"/>
          </p:nvPr>
        </p:nvSpPr>
        <p:spPr>
          <a:xfrm>
            <a:off x="630238" y="1618488"/>
            <a:ext cx="10945812" cy="3876675"/>
          </a:xfrm>
        </p:spPr>
        <p:txBody>
          <a:bodyPr/>
          <a:lstStyle/>
          <a:p>
            <a:endParaRPr lang="en-US"/>
          </a:p>
        </p:txBody>
      </p:sp>
      <p:sp>
        <p:nvSpPr>
          <p:cNvPr id="8" name="Text Placeholder 21">
            <a:extLst>
              <a:ext uri="{FF2B5EF4-FFF2-40B4-BE49-F238E27FC236}">
                <a16:creationId xmlns:a16="http://schemas.microsoft.com/office/drawing/2014/main" id="{A16806E8-40A3-CAD4-0303-D372F13003C5}"/>
              </a:ext>
            </a:extLst>
          </p:cNvPr>
          <p:cNvSpPr>
            <a:spLocks noGrp="1"/>
          </p:cNvSpPr>
          <p:nvPr>
            <p:ph type="body" sz="quarter" idx="14" hasCustomPrompt="1"/>
          </p:nvPr>
        </p:nvSpPr>
        <p:spPr>
          <a:xfrm>
            <a:off x="7232904" y="6428232"/>
            <a:ext cx="3749040" cy="201168"/>
          </a:xfrm>
        </p:spPr>
        <p:txBody>
          <a:bodyPr anchor="ctr">
            <a:noAutofit/>
          </a:bodyPr>
          <a:lstStyle>
            <a:lvl1pPr algn="r">
              <a:defRPr sz="1200" b="0">
                <a:solidFill>
                  <a:schemeClr val="bg1">
                    <a:lumMod val="65000"/>
                  </a:schemeClr>
                </a:solidFill>
              </a:defRPr>
            </a:lvl1pPr>
          </a:lstStyle>
          <a:p>
            <a:pPr fontAlgn="ctr"/>
            <a:r>
              <a:rPr lang="en-US" sz="1200" dirty="0"/>
              <a:t>ADD COLLEGE/DEPARTMENT/UNIT NAME</a:t>
            </a:r>
            <a:endParaRPr lang="en-US" sz="2800" dirty="0"/>
          </a:p>
        </p:txBody>
      </p:sp>
      <p:sp>
        <p:nvSpPr>
          <p:cNvPr id="10" name="Slide Number Placeholder 9">
            <a:extLst>
              <a:ext uri="{FF2B5EF4-FFF2-40B4-BE49-F238E27FC236}">
                <a16:creationId xmlns:a16="http://schemas.microsoft.com/office/drawing/2014/main" id="{59482301-ECFD-2522-0C41-BF4CBDC16700}"/>
              </a:ext>
            </a:extLst>
          </p:cNvPr>
          <p:cNvSpPr>
            <a:spLocks noGrp="1"/>
          </p:cNvSpPr>
          <p:nvPr>
            <p:ph type="sldNum" sz="quarter" idx="15"/>
          </p:nvPr>
        </p:nvSpPr>
        <p:spPr/>
        <p:txBody>
          <a:bodyPr/>
          <a:lstStyle/>
          <a:p>
            <a:r>
              <a:rPr lang="en-US"/>
              <a:t>Page </a:t>
            </a:r>
            <a:fld id="{D451C3AF-C182-BB47-A3C0-0AB666CF8761}" type="slidenum">
              <a:rPr lang="en-US" smtClean="0"/>
              <a:pPr/>
              <a:t>‹#›</a:t>
            </a:fld>
            <a:endParaRPr lang="en-US" dirty="0"/>
          </a:p>
        </p:txBody>
      </p:sp>
    </p:spTree>
    <p:extLst>
      <p:ext uri="{BB962C8B-B14F-4D97-AF65-F5344CB8AC3E}">
        <p14:creationId xmlns:p14="http://schemas.microsoft.com/office/powerpoint/2010/main" val="35031728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Block_Char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C5A08C-A908-240B-911E-D96D988D32E9}"/>
              </a:ext>
            </a:extLst>
          </p:cNvPr>
          <p:cNvSpPr>
            <a:spLocks noGrp="1"/>
          </p:cNvSpPr>
          <p:nvPr>
            <p:ph type="title"/>
          </p:nvPr>
        </p:nvSpPr>
        <p:spPr/>
        <p:txBody>
          <a:bodyPr/>
          <a:lstStyle/>
          <a:p>
            <a:r>
              <a:rPr lang="en-US"/>
              <a:t>Click to edit Master title style</a:t>
            </a:r>
          </a:p>
        </p:txBody>
      </p:sp>
      <p:sp>
        <p:nvSpPr>
          <p:cNvPr id="10" name="Chart Placeholder 9">
            <a:extLst>
              <a:ext uri="{FF2B5EF4-FFF2-40B4-BE49-F238E27FC236}">
                <a16:creationId xmlns:a16="http://schemas.microsoft.com/office/drawing/2014/main" id="{38835627-8C4F-213C-A604-A74D98E4E950}"/>
              </a:ext>
            </a:extLst>
          </p:cNvPr>
          <p:cNvSpPr>
            <a:spLocks noGrp="1"/>
          </p:cNvSpPr>
          <p:nvPr>
            <p:ph type="chart" sz="quarter" idx="12"/>
          </p:nvPr>
        </p:nvSpPr>
        <p:spPr>
          <a:xfrm>
            <a:off x="630238" y="1618488"/>
            <a:ext cx="10945812" cy="3876675"/>
          </a:xfrm>
        </p:spPr>
        <p:txBody>
          <a:bodyPr/>
          <a:lstStyle/>
          <a:p>
            <a:endParaRPr lang="en-US"/>
          </a:p>
        </p:txBody>
      </p:sp>
      <p:sp>
        <p:nvSpPr>
          <p:cNvPr id="7" name="Text Placeholder 21">
            <a:extLst>
              <a:ext uri="{FF2B5EF4-FFF2-40B4-BE49-F238E27FC236}">
                <a16:creationId xmlns:a16="http://schemas.microsoft.com/office/drawing/2014/main" id="{C448DC60-AE9D-0ED6-E996-6081EAA3A4AB}"/>
              </a:ext>
            </a:extLst>
          </p:cNvPr>
          <p:cNvSpPr>
            <a:spLocks noGrp="1"/>
          </p:cNvSpPr>
          <p:nvPr>
            <p:ph type="body" sz="quarter" idx="14" hasCustomPrompt="1"/>
          </p:nvPr>
        </p:nvSpPr>
        <p:spPr>
          <a:xfrm>
            <a:off x="7232904" y="6428232"/>
            <a:ext cx="3749040" cy="201168"/>
          </a:xfrm>
        </p:spPr>
        <p:txBody>
          <a:bodyPr anchor="ctr">
            <a:noAutofit/>
          </a:bodyPr>
          <a:lstStyle>
            <a:lvl1pPr algn="r">
              <a:defRPr sz="1200" b="0">
                <a:solidFill>
                  <a:schemeClr val="bg1">
                    <a:lumMod val="65000"/>
                  </a:schemeClr>
                </a:solidFill>
              </a:defRPr>
            </a:lvl1pPr>
          </a:lstStyle>
          <a:p>
            <a:pPr fontAlgn="ctr"/>
            <a:r>
              <a:rPr lang="en-US" sz="1200" dirty="0"/>
              <a:t>ADD COLLEGE/DEPARTMENT/UNIT NAME</a:t>
            </a:r>
            <a:endParaRPr lang="en-US" sz="2800" dirty="0"/>
          </a:p>
        </p:txBody>
      </p:sp>
      <p:sp>
        <p:nvSpPr>
          <p:cNvPr id="9" name="Slide Number Placeholder 8">
            <a:extLst>
              <a:ext uri="{FF2B5EF4-FFF2-40B4-BE49-F238E27FC236}">
                <a16:creationId xmlns:a16="http://schemas.microsoft.com/office/drawing/2014/main" id="{8D6751B9-5920-BA8B-EB67-964451952C3A}"/>
              </a:ext>
            </a:extLst>
          </p:cNvPr>
          <p:cNvSpPr>
            <a:spLocks noGrp="1"/>
          </p:cNvSpPr>
          <p:nvPr>
            <p:ph type="sldNum" sz="quarter" idx="15"/>
          </p:nvPr>
        </p:nvSpPr>
        <p:spPr/>
        <p:txBody>
          <a:bodyPr/>
          <a:lstStyle/>
          <a:p>
            <a:r>
              <a:rPr lang="en-US"/>
              <a:t>Page </a:t>
            </a:r>
            <a:fld id="{D451C3AF-C182-BB47-A3C0-0AB666CF8761}" type="slidenum">
              <a:rPr lang="en-US" smtClean="0"/>
              <a:pPr/>
              <a:t>‹#›</a:t>
            </a:fld>
            <a:endParaRPr lang="en-US" dirty="0"/>
          </a:p>
        </p:txBody>
      </p:sp>
    </p:spTree>
    <p:extLst>
      <p:ext uri="{BB962C8B-B14F-4D97-AF65-F5344CB8AC3E}">
        <p14:creationId xmlns:p14="http://schemas.microsoft.com/office/powerpoint/2010/main" val="895161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808FC8-8B40-4DBC-A960-A65A2DEC5542}" type="datetime1">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365A1B-FCB9-4C12-A893-7494CDB3E9D8}" type="slidenum">
              <a:rPr lang="en-US" smtClean="0"/>
              <a:t>‹#›</a:t>
            </a:fld>
            <a:endParaRPr lang="en-US"/>
          </a:p>
        </p:txBody>
      </p:sp>
    </p:spTree>
    <p:extLst>
      <p:ext uri="{BB962C8B-B14F-4D97-AF65-F5344CB8AC3E}">
        <p14:creationId xmlns:p14="http://schemas.microsoft.com/office/powerpoint/2010/main" val="8316244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1F1E0-162C-A394-4BC6-10272A0C5C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FA8AD9-93A4-0B26-1F8B-8F0C4893BC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3F8444-E67E-40EC-66B1-15177EC7A0E9}"/>
              </a:ext>
            </a:extLst>
          </p:cNvPr>
          <p:cNvSpPr>
            <a:spLocks noGrp="1"/>
          </p:cNvSpPr>
          <p:nvPr>
            <p:ph type="dt" sz="half" idx="10"/>
          </p:nvPr>
        </p:nvSpPr>
        <p:spPr/>
        <p:txBody>
          <a:bodyPr/>
          <a:lstStyle/>
          <a:p>
            <a:fld id="{0DC61E80-6152-4166-939F-391CF694885C}" type="datetimeFigureOut">
              <a:rPr lang="en-US" smtClean="0"/>
              <a:t>5/12/2025</a:t>
            </a:fld>
            <a:endParaRPr lang="en-US"/>
          </a:p>
        </p:txBody>
      </p:sp>
      <p:sp>
        <p:nvSpPr>
          <p:cNvPr id="5" name="Footer Placeholder 4">
            <a:extLst>
              <a:ext uri="{FF2B5EF4-FFF2-40B4-BE49-F238E27FC236}">
                <a16:creationId xmlns:a16="http://schemas.microsoft.com/office/drawing/2014/main" id="{A774DEA8-7B81-4CE0-FA2E-AC6992042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87871-8E9D-6E9A-B05D-3BA12FF99BD3}"/>
              </a:ext>
            </a:extLst>
          </p:cNvPr>
          <p:cNvSpPr>
            <a:spLocks noGrp="1"/>
          </p:cNvSpPr>
          <p:nvPr>
            <p:ph type="sldNum" sz="quarter" idx="12"/>
          </p:nvPr>
        </p:nvSpPr>
        <p:spPr/>
        <p:txBody>
          <a:bodyPr/>
          <a:lstStyle/>
          <a:p>
            <a:fld id="{51072C22-D2DB-4974-A776-EFB3B0B5C9EA}" type="slidenum">
              <a:rPr lang="en-US" smtClean="0"/>
              <a:t>‹#›</a:t>
            </a:fld>
            <a:endParaRPr lang="en-US"/>
          </a:p>
        </p:txBody>
      </p:sp>
    </p:spTree>
    <p:extLst>
      <p:ext uri="{BB962C8B-B14F-4D97-AF65-F5344CB8AC3E}">
        <p14:creationId xmlns:p14="http://schemas.microsoft.com/office/powerpoint/2010/main" val="33039669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Tex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11F654-9786-DF68-CA17-65E6DB55483D}"/>
              </a:ext>
            </a:extLst>
          </p:cNvPr>
          <p:cNvSpPr>
            <a:spLocks noGrp="1"/>
          </p:cNvSpPr>
          <p:nvPr>
            <p:ph type="body" sz="quarter" idx="10" hasCustomPrompt="1"/>
          </p:nvPr>
        </p:nvSpPr>
        <p:spPr>
          <a:xfrm>
            <a:off x="0" y="2544557"/>
            <a:ext cx="12192000" cy="884443"/>
          </a:xfrm>
          <a:prstGeom prst="rect">
            <a:avLst/>
          </a:prstGeom>
        </p:spPr>
        <p:txBody>
          <a:bodyPr anchor="ctr"/>
          <a:lstStyle>
            <a:lvl1pPr marL="0" indent="0" algn="ctr">
              <a:buNone/>
              <a:defRPr sz="3300" b="0">
                <a:solidFill>
                  <a:schemeClr val="bg1"/>
                </a:solidFill>
              </a:defRPr>
            </a:lvl1pPr>
          </a:lstStyle>
          <a:p>
            <a:pPr lvl="0"/>
            <a:r>
              <a:rPr lang="en-US" dirty="0"/>
              <a:t>QUESTIONS &amp; ANSWERS</a:t>
            </a:r>
          </a:p>
        </p:txBody>
      </p:sp>
    </p:spTree>
    <p:extLst>
      <p:ext uri="{BB962C8B-B14F-4D97-AF65-F5344CB8AC3E}">
        <p14:creationId xmlns:p14="http://schemas.microsoft.com/office/powerpoint/2010/main" val="1342001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Block_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046DE1-C9A3-3520-E524-1B05745B2492}"/>
              </a:ext>
            </a:extLst>
          </p:cNvPr>
          <p:cNvSpPr>
            <a:spLocks noGrp="1"/>
          </p:cNvSpPr>
          <p:nvPr>
            <p:ph type="title"/>
          </p:nvPr>
        </p:nvSpPr>
        <p:spPr/>
        <p:txBody>
          <a:bodyPr/>
          <a:lstStyle/>
          <a:p>
            <a:r>
              <a:rPr lang="en-US" dirty="0"/>
              <a:t>Click to edit Master title style</a:t>
            </a:r>
          </a:p>
        </p:txBody>
      </p:sp>
      <p:sp>
        <p:nvSpPr>
          <p:cNvPr id="11" name="Text Placeholder 10">
            <a:extLst>
              <a:ext uri="{FF2B5EF4-FFF2-40B4-BE49-F238E27FC236}">
                <a16:creationId xmlns:a16="http://schemas.microsoft.com/office/drawing/2014/main" id="{B190BE67-87AE-5314-4DCC-B0581164D2CF}"/>
              </a:ext>
            </a:extLst>
          </p:cNvPr>
          <p:cNvSpPr>
            <a:spLocks noGrp="1"/>
          </p:cNvSpPr>
          <p:nvPr>
            <p:ph type="body" sz="quarter" idx="12"/>
          </p:nvPr>
        </p:nvSpPr>
        <p:spPr>
          <a:xfrm>
            <a:off x="630238" y="1618488"/>
            <a:ext cx="10945812" cy="38770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a:extLst>
              <a:ext uri="{FF2B5EF4-FFF2-40B4-BE49-F238E27FC236}">
                <a16:creationId xmlns:a16="http://schemas.microsoft.com/office/drawing/2014/main" id="{C8911C3E-8ECF-E96B-701A-78BEC6165D06}"/>
              </a:ext>
            </a:extLst>
          </p:cNvPr>
          <p:cNvSpPr>
            <a:spLocks noGrp="1"/>
          </p:cNvSpPr>
          <p:nvPr>
            <p:ph type="body" sz="quarter" idx="14" hasCustomPrompt="1"/>
          </p:nvPr>
        </p:nvSpPr>
        <p:spPr>
          <a:xfrm>
            <a:off x="7232904" y="6425680"/>
            <a:ext cx="3749039" cy="201168"/>
          </a:xfrm>
        </p:spPr>
        <p:txBody>
          <a:bodyPr anchor="ctr">
            <a:noAutofit/>
          </a:bodyPr>
          <a:lstStyle>
            <a:lvl1pPr algn="r">
              <a:defRPr sz="1200" b="0">
                <a:solidFill>
                  <a:schemeClr val="bg1">
                    <a:lumMod val="65000"/>
                  </a:schemeClr>
                </a:solidFill>
              </a:defRPr>
            </a:lvl1pPr>
          </a:lstStyle>
          <a:p>
            <a:pPr fontAlgn="ctr"/>
            <a:r>
              <a:rPr lang="en-US" sz="1200" dirty="0"/>
              <a:t>ADD COLLEGE/DEPARTMENT/UNIT NAME</a:t>
            </a:r>
            <a:endParaRPr lang="en-US" sz="2800" dirty="0"/>
          </a:p>
        </p:txBody>
      </p:sp>
      <p:sp>
        <p:nvSpPr>
          <p:cNvPr id="2" name="Slide Number Placeholder 1">
            <a:extLst>
              <a:ext uri="{FF2B5EF4-FFF2-40B4-BE49-F238E27FC236}">
                <a16:creationId xmlns:a16="http://schemas.microsoft.com/office/drawing/2014/main" id="{0B086E72-2E76-EECD-F98B-CD9239B503DE}"/>
              </a:ext>
            </a:extLst>
          </p:cNvPr>
          <p:cNvSpPr>
            <a:spLocks noGrp="1"/>
          </p:cNvSpPr>
          <p:nvPr>
            <p:ph type="sldNum" sz="quarter" idx="15"/>
          </p:nvPr>
        </p:nvSpPr>
        <p:spPr/>
        <p:txBody>
          <a:bodyPr/>
          <a:lstStyle/>
          <a:p>
            <a:r>
              <a:rPr lang="en-US"/>
              <a:t>Page </a:t>
            </a:r>
            <a:fld id="{D451C3AF-C182-BB47-A3C0-0AB666CF8761}" type="slidenum">
              <a:rPr lang="en-US" smtClean="0"/>
              <a:pPr/>
              <a:t>‹#›</a:t>
            </a:fld>
            <a:endParaRPr lang="en-US" dirty="0"/>
          </a:p>
        </p:txBody>
      </p:sp>
    </p:spTree>
    <p:extLst>
      <p:ext uri="{BB962C8B-B14F-4D97-AF65-F5344CB8AC3E}">
        <p14:creationId xmlns:p14="http://schemas.microsoft.com/office/powerpoint/2010/main" val="989200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Block_Tab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4572E6-3F53-D12A-2F4D-5C6E3185AC07}"/>
              </a:ext>
            </a:extLst>
          </p:cNvPr>
          <p:cNvSpPr>
            <a:spLocks noGrp="1"/>
          </p:cNvSpPr>
          <p:nvPr>
            <p:ph type="title"/>
          </p:nvPr>
        </p:nvSpPr>
        <p:spPr/>
        <p:txBody>
          <a:bodyPr/>
          <a:lstStyle/>
          <a:p>
            <a:r>
              <a:rPr lang="en-US"/>
              <a:t>Click to edit Master title style</a:t>
            </a:r>
          </a:p>
        </p:txBody>
      </p:sp>
      <p:sp>
        <p:nvSpPr>
          <p:cNvPr id="9" name="Table Placeholder 8">
            <a:extLst>
              <a:ext uri="{FF2B5EF4-FFF2-40B4-BE49-F238E27FC236}">
                <a16:creationId xmlns:a16="http://schemas.microsoft.com/office/drawing/2014/main" id="{D7F62CC9-AC31-A2A3-D038-794CACC4C2F0}"/>
              </a:ext>
            </a:extLst>
          </p:cNvPr>
          <p:cNvSpPr>
            <a:spLocks noGrp="1"/>
          </p:cNvSpPr>
          <p:nvPr>
            <p:ph type="tbl" sz="quarter" idx="12"/>
          </p:nvPr>
        </p:nvSpPr>
        <p:spPr>
          <a:xfrm>
            <a:off x="630238" y="1618488"/>
            <a:ext cx="10945812" cy="3876675"/>
          </a:xfrm>
        </p:spPr>
        <p:txBody>
          <a:bodyPr/>
          <a:lstStyle/>
          <a:p>
            <a:endParaRPr lang="en-US"/>
          </a:p>
        </p:txBody>
      </p:sp>
      <p:sp>
        <p:nvSpPr>
          <p:cNvPr id="8" name="Text Placeholder 21">
            <a:extLst>
              <a:ext uri="{FF2B5EF4-FFF2-40B4-BE49-F238E27FC236}">
                <a16:creationId xmlns:a16="http://schemas.microsoft.com/office/drawing/2014/main" id="{A16806E8-40A3-CAD4-0303-D372F13003C5}"/>
              </a:ext>
            </a:extLst>
          </p:cNvPr>
          <p:cNvSpPr>
            <a:spLocks noGrp="1"/>
          </p:cNvSpPr>
          <p:nvPr>
            <p:ph type="body" sz="quarter" idx="14" hasCustomPrompt="1"/>
          </p:nvPr>
        </p:nvSpPr>
        <p:spPr>
          <a:xfrm>
            <a:off x="7232904" y="6428232"/>
            <a:ext cx="3749040" cy="201168"/>
          </a:xfrm>
        </p:spPr>
        <p:txBody>
          <a:bodyPr anchor="ctr">
            <a:noAutofit/>
          </a:bodyPr>
          <a:lstStyle>
            <a:lvl1pPr algn="r">
              <a:defRPr sz="1200" b="0">
                <a:solidFill>
                  <a:schemeClr val="bg1">
                    <a:lumMod val="65000"/>
                  </a:schemeClr>
                </a:solidFill>
              </a:defRPr>
            </a:lvl1pPr>
          </a:lstStyle>
          <a:p>
            <a:pPr fontAlgn="ctr"/>
            <a:r>
              <a:rPr lang="en-US" sz="1200" dirty="0"/>
              <a:t>ADD COLLEGE/DEPARTMENT/UNIT NAME</a:t>
            </a:r>
            <a:endParaRPr lang="en-US" sz="2800" dirty="0"/>
          </a:p>
        </p:txBody>
      </p:sp>
      <p:sp>
        <p:nvSpPr>
          <p:cNvPr id="10" name="Slide Number Placeholder 9">
            <a:extLst>
              <a:ext uri="{FF2B5EF4-FFF2-40B4-BE49-F238E27FC236}">
                <a16:creationId xmlns:a16="http://schemas.microsoft.com/office/drawing/2014/main" id="{59482301-ECFD-2522-0C41-BF4CBDC16700}"/>
              </a:ext>
            </a:extLst>
          </p:cNvPr>
          <p:cNvSpPr>
            <a:spLocks noGrp="1"/>
          </p:cNvSpPr>
          <p:nvPr>
            <p:ph type="sldNum" sz="quarter" idx="15"/>
          </p:nvPr>
        </p:nvSpPr>
        <p:spPr/>
        <p:txBody>
          <a:bodyPr/>
          <a:lstStyle/>
          <a:p>
            <a:r>
              <a:rPr lang="en-US"/>
              <a:t>Page </a:t>
            </a:r>
            <a:fld id="{D451C3AF-C182-BB47-A3C0-0AB666CF8761}" type="slidenum">
              <a:rPr lang="en-US" smtClean="0"/>
              <a:pPr/>
              <a:t>‹#›</a:t>
            </a:fld>
            <a:endParaRPr lang="en-US" dirty="0"/>
          </a:p>
        </p:txBody>
      </p:sp>
    </p:spTree>
    <p:extLst>
      <p:ext uri="{BB962C8B-B14F-4D97-AF65-F5344CB8AC3E}">
        <p14:creationId xmlns:p14="http://schemas.microsoft.com/office/powerpoint/2010/main" val="1991807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Block_Char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C5A08C-A908-240B-911E-D96D988D32E9}"/>
              </a:ext>
            </a:extLst>
          </p:cNvPr>
          <p:cNvSpPr>
            <a:spLocks noGrp="1"/>
          </p:cNvSpPr>
          <p:nvPr>
            <p:ph type="title"/>
          </p:nvPr>
        </p:nvSpPr>
        <p:spPr/>
        <p:txBody>
          <a:bodyPr/>
          <a:lstStyle/>
          <a:p>
            <a:r>
              <a:rPr lang="en-US"/>
              <a:t>Click to edit Master title style</a:t>
            </a:r>
          </a:p>
        </p:txBody>
      </p:sp>
      <p:sp>
        <p:nvSpPr>
          <p:cNvPr id="10" name="Chart Placeholder 9">
            <a:extLst>
              <a:ext uri="{FF2B5EF4-FFF2-40B4-BE49-F238E27FC236}">
                <a16:creationId xmlns:a16="http://schemas.microsoft.com/office/drawing/2014/main" id="{38835627-8C4F-213C-A604-A74D98E4E950}"/>
              </a:ext>
            </a:extLst>
          </p:cNvPr>
          <p:cNvSpPr>
            <a:spLocks noGrp="1"/>
          </p:cNvSpPr>
          <p:nvPr>
            <p:ph type="chart" sz="quarter" idx="12"/>
          </p:nvPr>
        </p:nvSpPr>
        <p:spPr>
          <a:xfrm>
            <a:off x="630238" y="1618488"/>
            <a:ext cx="10945812" cy="3876675"/>
          </a:xfrm>
        </p:spPr>
        <p:txBody>
          <a:bodyPr/>
          <a:lstStyle/>
          <a:p>
            <a:endParaRPr lang="en-US"/>
          </a:p>
        </p:txBody>
      </p:sp>
      <p:sp>
        <p:nvSpPr>
          <p:cNvPr id="7" name="Text Placeholder 21">
            <a:extLst>
              <a:ext uri="{FF2B5EF4-FFF2-40B4-BE49-F238E27FC236}">
                <a16:creationId xmlns:a16="http://schemas.microsoft.com/office/drawing/2014/main" id="{C448DC60-AE9D-0ED6-E996-6081EAA3A4AB}"/>
              </a:ext>
            </a:extLst>
          </p:cNvPr>
          <p:cNvSpPr>
            <a:spLocks noGrp="1"/>
          </p:cNvSpPr>
          <p:nvPr>
            <p:ph type="body" sz="quarter" idx="14" hasCustomPrompt="1"/>
          </p:nvPr>
        </p:nvSpPr>
        <p:spPr>
          <a:xfrm>
            <a:off x="7232904" y="6428232"/>
            <a:ext cx="3749040" cy="201168"/>
          </a:xfrm>
        </p:spPr>
        <p:txBody>
          <a:bodyPr anchor="ctr">
            <a:noAutofit/>
          </a:bodyPr>
          <a:lstStyle>
            <a:lvl1pPr algn="r">
              <a:defRPr sz="1200" b="0">
                <a:solidFill>
                  <a:schemeClr val="bg1">
                    <a:lumMod val="65000"/>
                  </a:schemeClr>
                </a:solidFill>
              </a:defRPr>
            </a:lvl1pPr>
          </a:lstStyle>
          <a:p>
            <a:pPr fontAlgn="ctr"/>
            <a:r>
              <a:rPr lang="en-US" sz="1200" dirty="0"/>
              <a:t>ADD COLLEGE/DEPARTMENT/UNIT NAME</a:t>
            </a:r>
            <a:endParaRPr lang="en-US" sz="2800" dirty="0"/>
          </a:p>
        </p:txBody>
      </p:sp>
      <p:sp>
        <p:nvSpPr>
          <p:cNvPr id="9" name="Slide Number Placeholder 8">
            <a:extLst>
              <a:ext uri="{FF2B5EF4-FFF2-40B4-BE49-F238E27FC236}">
                <a16:creationId xmlns:a16="http://schemas.microsoft.com/office/drawing/2014/main" id="{8D6751B9-5920-BA8B-EB67-964451952C3A}"/>
              </a:ext>
            </a:extLst>
          </p:cNvPr>
          <p:cNvSpPr>
            <a:spLocks noGrp="1"/>
          </p:cNvSpPr>
          <p:nvPr>
            <p:ph type="sldNum" sz="quarter" idx="15"/>
          </p:nvPr>
        </p:nvSpPr>
        <p:spPr/>
        <p:txBody>
          <a:bodyPr/>
          <a:lstStyle/>
          <a:p>
            <a:r>
              <a:rPr lang="en-US"/>
              <a:t>Page </a:t>
            </a:r>
            <a:fld id="{D451C3AF-C182-BB47-A3C0-0AB666CF8761}" type="slidenum">
              <a:rPr lang="en-US" smtClean="0"/>
              <a:pPr/>
              <a:t>‹#›</a:t>
            </a:fld>
            <a:endParaRPr lang="en-US" dirty="0"/>
          </a:p>
        </p:txBody>
      </p:sp>
    </p:spTree>
    <p:extLst>
      <p:ext uri="{BB962C8B-B14F-4D97-AF65-F5344CB8AC3E}">
        <p14:creationId xmlns:p14="http://schemas.microsoft.com/office/powerpoint/2010/main" val="3137736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808FC8-8B40-4DBC-A960-A65A2DEC5542}" type="datetime1">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365A1B-FCB9-4C12-A893-7494CDB3E9D8}" type="slidenum">
              <a:rPr lang="en-US" smtClean="0"/>
              <a:t>‹#›</a:t>
            </a:fld>
            <a:endParaRPr lang="en-US"/>
          </a:p>
        </p:txBody>
      </p:sp>
    </p:spTree>
    <p:extLst>
      <p:ext uri="{BB962C8B-B14F-4D97-AF65-F5344CB8AC3E}">
        <p14:creationId xmlns:p14="http://schemas.microsoft.com/office/powerpoint/2010/main" val="2742421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1F1E0-162C-A394-4BC6-10272A0C5C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FA8AD9-93A4-0B26-1F8B-8F0C4893BC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3F8444-E67E-40EC-66B1-15177EC7A0E9}"/>
              </a:ext>
            </a:extLst>
          </p:cNvPr>
          <p:cNvSpPr>
            <a:spLocks noGrp="1"/>
          </p:cNvSpPr>
          <p:nvPr>
            <p:ph type="dt" sz="half" idx="10"/>
          </p:nvPr>
        </p:nvSpPr>
        <p:spPr/>
        <p:txBody>
          <a:bodyPr/>
          <a:lstStyle/>
          <a:p>
            <a:fld id="{0DC61E80-6152-4166-939F-391CF694885C}" type="datetimeFigureOut">
              <a:rPr lang="en-US" smtClean="0"/>
              <a:t>5/12/2025</a:t>
            </a:fld>
            <a:endParaRPr lang="en-US"/>
          </a:p>
        </p:txBody>
      </p:sp>
      <p:sp>
        <p:nvSpPr>
          <p:cNvPr id="5" name="Footer Placeholder 4">
            <a:extLst>
              <a:ext uri="{FF2B5EF4-FFF2-40B4-BE49-F238E27FC236}">
                <a16:creationId xmlns:a16="http://schemas.microsoft.com/office/drawing/2014/main" id="{A774DEA8-7B81-4CE0-FA2E-AC6992042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87871-8E9D-6E9A-B05D-3BA12FF99BD3}"/>
              </a:ext>
            </a:extLst>
          </p:cNvPr>
          <p:cNvSpPr>
            <a:spLocks noGrp="1"/>
          </p:cNvSpPr>
          <p:nvPr>
            <p:ph type="sldNum" sz="quarter" idx="12"/>
          </p:nvPr>
        </p:nvSpPr>
        <p:spPr/>
        <p:txBody>
          <a:bodyPr/>
          <a:lstStyle/>
          <a:p>
            <a:fld id="{51072C22-D2DB-4974-A776-EFB3B0B5C9EA}" type="slidenum">
              <a:rPr lang="en-US" smtClean="0"/>
              <a:t>‹#›</a:t>
            </a:fld>
            <a:endParaRPr lang="en-US"/>
          </a:p>
        </p:txBody>
      </p:sp>
    </p:spTree>
    <p:extLst>
      <p:ext uri="{BB962C8B-B14F-4D97-AF65-F5344CB8AC3E}">
        <p14:creationId xmlns:p14="http://schemas.microsoft.com/office/powerpoint/2010/main" val="2870984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3">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254C4D-8EE6-E548-860B-A115E0F82A63}"/>
              </a:ext>
            </a:extLst>
          </p:cNvPr>
          <p:cNvSpPr>
            <a:spLocks noGrp="1"/>
          </p:cNvSpPr>
          <p:nvPr>
            <p:ph type="title" hasCustomPrompt="1"/>
          </p:nvPr>
        </p:nvSpPr>
        <p:spPr>
          <a:xfrm>
            <a:off x="420023" y="5523470"/>
            <a:ext cx="8489199" cy="914400"/>
          </a:xfrm>
          <a:prstGeom prst="rect">
            <a:avLst/>
          </a:prstGeom>
        </p:spPr>
        <p:txBody>
          <a:bodyPr/>
          <a:lstStyle>
            <a:lvl1pPr>
              <a:defRPr sz="3300" b="1" i="0" cap="all" baseline="0">
                <a:solidFill>
                  <a:schemeClr val="bg1"/>
                </a:solidFill>
                <a:latin typeface="Arial" panose="020B0604020202020204" pitchFamily="34" charset="0"/>
                <a:cs typeface="Arial" panose="020B0604020202020204" pitchFamily="34" charset="0"/>
              </a:defRPr>
            </a:lvl1pPr>
          </a:lstStyle>
          <a:p>
            <a:r>
              <a:rPr lang="en-US" dirty="0"/>
              <a:t>CLICK TO EDIT MASTER TITLE</a:t>
            </a:r>
          </a:p>
        </p:txBody>
      </p:sp>
    </p:spTree>
    <p:extLst>
      <p:ext uri="{BB962C8B-B14F-4D97-AF65-F5344CB8AC3E}">
        <p14:creationId xmlns:p14="http://schemas.microsoft.com/office/powerpoint/2010/main" val="416760964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Block_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046DE1-C9A3-3520-E524-1B05745B2492}"/>
              </a:ext>
            </a:extLst>
          </p:cNvPr>
          <p:cNvSpPr>
            <a:spLocks noGrp="1"/>
          </p:cNvSpPr>
          <p:nvPr>
            <p:ph type="title"/>
          </p:nvPr>
        </p:nvSpPr>
        <p:spPr/>
        <p:txBody>
          <a:bodyPr/>
          <a:lstStyle/>
          <a:p>
            <a:r>
              <a:rPr lang="en-US" dirty="0"/>
              <a:t>Click to edit Master title style</a:t>
            </a:r>
          </a:p>
        </p:txBody>
      </p:sp>
      <p:sp>
        <p:nvSpPr>
          <p:cNvPr id="11" name="Text Placeholder 10">
            <a:extLst>
              <a:ext uri="{FF2B5EF4-FFF2-40B4-BE49-F238E27FC236}">
                <a16:creationId xmlns:a16="http://schemas.microsoft.com/office/drawing/2014/main" id="{B190BE67-87AE-5314-4DCC-B0581164D2CF}"/>
              </a:ext>
            </a:extLst>
          </p:cNvPr>
          <p:cNvSpPr>
            <a:spLocks noGrp="1"/>
          </p:cNvSpPr>
          <p:nvPr>
            <p:ph type="body" sz="quarter" idx="12"/>
          </p:nvPr>
        </p:nvSpPr>
        <p:spPr>
          <a:xfrm>
            <a:off x="630238" y="1618488"/>
            <a:ext cx="10945812" cy="38770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a:extLst>
              <a:ext uri="{FF2B5EF4-FFF2-40B4-BE49-F238E27FC236}">
                <a16:creationId xmlns:a16="http://schemas.microsoft.com/office/drawing/2014/main" id="{C8911C3E-8ECF-E96B-701A-78BEC6165D06}"/>
              </a:ext>
            </a:extLst>
          </p:cNvPr>
          <p:cNvSpPr>
            <a:spLocks noGrp="1"/>
          </p:cNvSpPr>
          <p:nvPr>
            <p:ph type="body" sz="quarter" idx="14" hasCustomPrompt="1"/>
          </p:nvPr>
        </p:nvSpPr>
        <p:spPr>
          <a:xfrm>
            <a:off x="7232904" y="6425680"/>
            <a:ext cx="3749039" cy="201168"/>
          </a:xfrm>
        </p:spPr>
        <p:txBody>
          <a:bodyPr anchor="ctr">
            <a:noAutofit/>
          </a:bodyPr>
          <a:lstStyle>
            <a:lvl1pPr algn="r">
              <a:defRPr sz="1200" b="0">
                <a:solidFill>
                  <a:schemeClr val="bg1">
                    <a:lumMod val="65000"/>
                  </a:schemeClr>
                </a:solidFill>
              </a:defRPr>
            </a:lvl1pPr>
          </a:lstStyle>
          <a:p>
            <a:pPr fontAlgn="ctr"/>
            <a:r>
              <a:rPr lang="en-US" sz="1200" dirty="0"/>
              <a:t>ADD COLLEGE/DEPARTMENT/UNIT NAME</a:t>
            </a:r>
            <a:endParaRPr lang="en-US" sz="2800" dirty="0"/>
          </a:p>
        </p:txBody>
      </p:sp>
      <p:sp>
        <p:nvSpPr>
          <p:cNvPr id="2" name="Slide Number Placeholder 1">
            <a:extLst>
              <a:ext uri="{FF2B5EF4-FFF2-40B4-BE49-F238E27FC236}">
                <a16:creationId xmlns:a16="http://schemas.microsoft.com/office/drawing/2014/main" id="{0B086E72-2E76-EECD-F98B-CD9239B503DE}"/>
              </a:ext>
            </a:extLst>
          </p:cNvPr>
          <p:cNvSpPr>
            <a:spLocks noGrp="1"/>
          </p:cNvSpPr>
          <p:nvPr>
            <p:ph type="sldNum" sz="quarter" idx="15"/>
          </p:nvPr>
        </p:nvSpPr>
        <p:spPr/>
        <p:txBody>
          <a:bodyPr/>
          <a:lstStyle/>
          <a:p>
            <a:r>
              <a:rPr lang="en-US"/>
              <a:t>Page </a:t>
            </a:r>
            <a:fld id="{D451C3AF-C182-BB47-A3C0-0AB666CF8761}" type="slidenum">
              <a:rPr lang="en-US" smtClean="0"/>
              <a:pPr/>
              <a:t>‹#›</a:t>
            </a:fld>
            <a:endParaRPr lang="en-US" dirty="0"/>
          </a:p>
        </p:txBody>
      </p:sp>
    </p:spTree>
    <p:extLst>
      <p:ext uri="{BB962C8B-B14F-4D97-AF65-F5344CB8AC3E}">
        <p14:creationId xmlns:p14="http://schemas.microsoft.com/office/powerpoint/2010/main" val="11838133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0.xml"/><Relationship Id="rId7"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4.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5.png"/><Relationship Id="rId5" Type="http://schemas.openxmlformats.org/officeDocument/2006/relationships/slideLayout" Target="../slideLayouts/slideLayout18.xml"/><Relationship Id="rId10" Type="http://schemas.openxmlformats.org/officeDocument/2006/relationships/theme" Target="../theme/theme4.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theme" Target="../theme/theme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niversity of Massachusetts Amherst">
            <a:extLst>
              <a:ext uri="{FF2B5EF4-FFF2-40B4-BE49-F238E27FC236}">
                <a16:creationId xmlns:a16="http://schemas.microsoft.com/office/drawing/2014/main" id="{9D51EAB0-BFA2-3AE5-7061-7B6D9FC30168}"/>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9182400" y="455142"/>
            <a:ext cx="2451735" cy="642620"/>
          </a:xfrm>
          <a:prstGeom prst="rect">
            <a:avLst/>
          </a:prstGeom>
        </p:spPr>
      </p:pic>
      <p:pic>
        <p:nvPicPr>
          <p:cNvPr id="7" name="Picture 6" descr="Aerial view of campus.">
            <a:extLst>
              <a:ext uri="{FF2B5EF4-FFF2-40B4-BE49-F238E27FC236}">
                <a16:creationId xmlns:a16="http://schemas.microsoft.com/office/drawing/2014/main" id="{C4E73E13-C016-A540-8C92-39E91896368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r="-23"/>
          <a:stretch/>
        </p:blipFill>
        <p:spPr>
          <a:xfrm>
            <a:off x="-2" y="1507524"/>
            <a:ext cx="12194852" cy="5350476"/>
          </a:xfrm>
          <a:prstGeom prst="rect">
            <a:avLst/>
          </a:prstGeom>
        </p:spPr>
      </p:pic>
      <p:sp>
        <p:nvSpPr>
          <p:cNvPr id="8" name="Rectangle 7">
            <a:extLst>
              <a:ext uri="{FF2B5EF4-FFF2-40B4-BE49-F238E27FC236}">
                <a16:creationId xmlns:a16="http://schemas.microsoft.com/office/drawing/2014/main" id="{CE7213C1-2324-3E4D-B605-5FC1DA7D8E6C}"/>
              </a:ext>
              <a:ext uri="{C183D7F6-B498-43B3-948B-1728B52AA6E4}">
                <adec:decorative xmlns:adec="http://schemas.microsoft.com/office/drawing/2017/decorative" val="1"/>
              </a:ext>
            </a:extLst>
          </p:cNvPr>
          <p:cNvSpPr/>
          <p:nvPr userDrawn="1"/>
        </p:nvSpPr>
        <p:spPr>
          <a:xfrm>
            <a:off x="0" y="1507524"/>
            <a:ext cx="12192000" cy="148281"/>
          </a:xfrm>
          <a:prstGeom prst="rect">
            <a:avLst/>
          </a:prstGeom>
          <a:solidFill>
            <a:srgbClr val="88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Tree>
    <p:extLst>
      <p:ext uri="{BB962C8B-B14F-4D97-AF65-F5344CB8AC3E}">
        <p14:creationId xmlns:p14="http://schemas.microsoft.com/office/powerpoint/2010/main" val="746601888"/>
      </p:ext>
    </p:extLst>
  </p:cSld>
  <p:clrMap bg1="lt1" tx1="dk1" bg2="lt2" tx2="dk2" accent1="accent1" accent2="accent2" accent3="accent3" accent4="accent4" accent5="accent5" accent6="accent6" hlink="hlink" folHlink="folHlink"/>
  <p:sldLayoutIdLst>
    <p:sldLayoutId id="2147483702"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University of Massachusetts Amherst">
            <a:extLst>
              <a:ext uri="{FF2B5EF4-FFF2-40B4-BE49-F238E27FC236}">
                <a16:creationId xmlns:a16="http://schemas.microsoft.com/office/drawing/2014/main" id="{30C2870D-5273-D7CE-E3A2-7A87D413ADB1}"/>
              </a:ext>
            </a:extLst>
          </p:cNvPr>
          <p:cNvPicPr>
            <a:picLocks noChangeAspect="1"/>
          </p:cNvPicPr>
          <p:nvPr userDrawn="1"/>
        </p:nvPicPr>
        <p:blipFill>
          <a:blip r:embed="rId8" cstate="hqprint">
            <a:extLst>
              <a:ext uri="{28A0092B-C50C-407E-A947-70E740481C1C}">
                <a14:useLocalDpi xmlns:a14="http://schemas.microsoft.com/office/drawing/2010/main"/>
              </a:ext>
            </a:extLst>
          </a:blip>
          <a:srcRect/>
          <a:stretch/>
        </p:blipFill>
        <p:spPr>
          <a:xfrm>
            <a:off x="9182400" y="455142"/>
            <a:ext cx="2451735" cy="642620"/>
          </a:xfrm>
          <a:prstGeom prst="rect">
            <a:avLst/>
          </a:prstGeom>
        </p:spPr>
      </p:pic>
      <p:pic>
        <p:nvPicPr>
          <p:cNvPr id="7" name="Picture 6" descr="People walking near the campus pond.">
            <a:extLst>
              <a:ext uri="{FF2B5EF4-FFF2-40B4-BE49-F238E27FC236}">
                <a16:creationId xmlns:a16="http://schemas.microsoft.com/office/drawing/2014/main" id="{C4E73E13-C016-A540-8C92-39E918963681}"/>
              </a:ext>
            </a:extLst>
          </p:cNvPr>
          <p:cNvPicPr>
            <a:picLocks noChangeAspect="1"/>
          </p:cNvPicPr>
          <p:nvPr userDrawn="1"/>
        </p:nvPicPr>
        <p:blipFill rotWithShape="1">
          <a:blip r:embed="rId9" cstate="hqprint">
            <a:extLst>
              <a:ext uri="{28A0092B-C50C-407E-A947-70E740481C1C}">
                <a14:useLocalDpi xmlns:a14="http://schemas.microsoft.com/office/drawing/2010/main"/>
              </a:ext>
            </a:extLst>
          </a:blip>
          <a:srcRect t="-2621"/>
          <a:stretch/>
        </p:blipFill>
        <p:spPr>
          <a:xfrm>
            <a:off x="-2" y="1507524"/>
            <a:ext cx="12192000" cy="5350477"/>
          </a:xfrm>
          <a:prstGeom prst="rect">
            <a:avLst/>
          </a:prstGeom>
        </p:spPr>
      </p:pic>
      <p:sp>
        <p:nvSpPr>
          <p:cNvPr id="8" name="Rectangle 7">
            <a:extLst>
              <a:ext uri="{FF2B5EF4-FFF2-40B4-BE49-F238E27FC236}">
                <a16:creationId xmlns:a16="http://schemas.microsoft.com/office/drawing/2014/main" id="{3246C6C7-11F4-CD19-49E6-768D7B951DCA}"/>
              </a:ext>
              <a:ext uri="{C183D7F6-B498-43B3-948B-1728B52AA6E4}">
                <adec:decorative xmlns:adec="http://schemas.microsoft.com/office/drawing/2017/decorative" val="1"/>
              </a:ext>
            </a:extLst>
          </p:cNvPr>
          <p:cNvSpPr/>
          <p:nvPr userDrawn="1"/>
        </p:nvSpPr>
        <p:spPr>
          <a:xfrm>
            <a:off x="0" y="1507524"/>
            <a:ext cx="12192000" cy="148281"/>
          </a:xfrm>
          <a:prstGeom prst="rect">
            <a:avLst/>
          </a:prstGeom>
          <a:solidFill>
            <a:srgbClr val="88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Tree>
    <p:extLst>
      <p:ext uri="{BB962C8B-B14F-4D97-AF65-F5344CB8AC3E}">
        <p14:creationId xmlns:p14="http://schemas.microsoft.com/office/powerpoint/2010/main" val="3249016505"/>
      </p:ext>
    </p:extLst>
  </p:cSld>
  <p:clrMap bg1="lt1" tx1="dk1" bg2="lt2" tx2="dk2" accent1="accent1" accent2="accent2" accent3="accent3" accent4="accent4" accent5="accent5" accent6="accent6" hlink="hlink" folHlink="folHlink"/>
  <p:sldLayoutIdLst>
    <p:sldLayoutId id="2147483704" r:id="rId1"/>
    <p:sldLayoutId id="2147483722" r:id="rId2"/>
    <p:sldLayoutId id="2147483723" r:id="rId3"/>
    <p:sldLayoutId id="2147483724" r:id="rId4"/>
    <p:sldLayoutId id="2147483725" r:id="rId5"/>
    <p:sldLayoutId id="2147483726"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niversity of Massachusetts Amherst">
            <a:extLst>
              <a:ext uri="{FF2B5EF4-FFF2-40B4-BE49-F238E27FC236}">
                <a16:creationId xmlns:a16="http://schemas.microsoft.com/office/drawing/2014/main" id="{C4501A7D-C8BE-F35F-AA86-6DB8B796E185}"/>
              </a:ext>
            </a:extLst>
          </p:cNvPr>
          <p:cNvPicPr>
            <a:picLocks noChangeAspect="1"/>
          </p:cNvPicPr>
          <p:nvPr userDrawn="1"/>
        </p:nvPicPr>
        <p:blipFill>
          <a:blip r:embed="rId8" cstate="hqprint">
            <a:extLst>
              <a:ext uri="{28A0092B-C50C-407E-A947-70E740481C1C}">
                <a14:useLocalDpi xmlns:a14="http://schemas.microsoft.com/office/drawing/2010/main"/>
              </a:ext>
            </a:extLst>
          </a:blip>
          <a:srcRect/>
          <a:stretch/>
        </p:blipFill>
        <p:spPr>
          <a:xfrm>
            <a:off x="9182400" y="455142"/>
            <a:ext cx="2451735" cy="642620"/>
          </a:xfrm>
          <a:prstGeom prst="rect">
            <a:avLst/>
          </a:prstGeom>
        </p:spPr>
      </p:pic>
      <p:pic>
        <p:nvPicPr>
          <p:cNvPr id="7" name="Picture 6" descr="View of campus pond with trees and buildings around.">
            <a:extLst>
              <a:ext uri="{FF2B5EF4-FFF2-40B4-BE49-F238E27FC236}">
                <a16:creationId xmlns:a16="http://schemas.microsoft.com/office/drawing/2014/main" id="{C4E73E13-C016-A540-8C92-39E918963681}"/>
              </a:ext>
            </a:extLst>
          </p:cNvPr>
          <p:cNvPicPr>
            <a:picLocks noChangeAspect="1"/>
          </p:cNvPicPr>
          <p:nvPr userDrawn="1"/>
        </p:nvPicPr>
        <p:blipFill rotWithShape="1">
          <a:blip r:embed="rId9">
            <a:extLst>
              <a:ext uri="{28A0092B-C50C-407E-A947-70E740481C1C}">
                <a14:useLocalDpi xmlns:a14="http://schemas.microsoft.com/office/drawing/2010/main"/>
              </a:ext>
            </a:extLst>
          </a:blip>
          <a:srcRect/>
          <a:stretch/>
        </p:blipFill>
        <p:spPr>
          <a:xfrm>
            <a:off x="-1" y="1507524"/>
            <a:ext cx="12191999" cy="5350475"/>
          </a:xfrm>
          <a:prstGeom prst="rect">
            <a:avLst/>
          </a:prstGeom>
        </p:spPr>
      </p:pic>
      <p:sp>
        <p:nvSpPr>
          <p:cNvPr id="6" name="Rectangle 5">
            <a:extLst>
              <a:ext uri="{FF2B5EF4-FFF2-40B4-BE49-F238E27FC236}">
                <a16:creationId xmlns:a16="http://schemas.microsoft.com/office/drawing/2014/main" id="{D05A1678-324F-9181-841D-8471B75EF70E}"/>
              </a:ext>
              <a:ext uri="{C183D7F6-B498-43B3-948B-1728B52AA6E4}">
                <adec:decorative xmlns:adec="http://schemas.microsoft.com/office/drawing/2017/decorative" val="1"/>
              </a:ext>
            </a:extLst>
          </p:cNvPr>
          <p:cNvSpPr/>
          <p:nvPr userDrawn="1"/>
        </p:nvSpPr>
        <p:spPr>
          <a:xfrm>
            <a:off x="0" y="1507524"/>
            <a:ext cx="12192000" cy="148281"/>
          </a:xfrm>
          <a:prstGeom prst="rect">
            <a:avLst/>
          </a:prstGeom>
          <a:solidFill>
            <a:srgbClr val="88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Tree>
    <p:extLst>
      <p:ext uri="{BB962C8B-B14F-4D97-AF65-F5344CB8AC3E}">
        <p14:creationId xmlns:p14="http://schemas.microsoft.com/office/powerpoint/2010/main" val="1758325948"/>
      </p:ext>
    </p:extLst>
  </p:cSld>
  <p:clrMap bg1="lt1" tx1="dk1" bg2="lt2" tx2="dk2" accent1="accent1" accent2="accent2" accent3="accent3" accent4="accent4" accent5="accent5" accent6="accent6" hlink="hlink" folHlink="folHlink"/>
  <p:sldLayoutIdLst>
    <p:sldLayoutId id="2147483706" r:id="rId1"/>
    <p:sldLayoutId id="2147483717" r:id="rId2"/>
    <p:sldLayoutId id="2147483718" r:id="rId3"/>
    <p:sldLayoutId id="2147483719" r:id="rId4"/>
    <p:sldLayoutId id="2147483720" r:id="rId5"/>
    <p:sldLayoutId id="2147483721"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niversity of Massachusetts Amherst">
            <a:extLst>
              <a:ext uri="{FF2B5EF4-FFF2-40B4-BE49-F238E27FC236}">
                <a16:creationId xmlns:a16="http://schemas.microsoft.com/office/drawing/2014/main" id="{5B416C8C-54EC-C82F-9D0B-DE4B25FA4E82}"/>
              </a:ext>
            </a:extLst>
          </p:cNvPr>
          <p:cNvPicPr>
            <a:picLocks noChangeAspect="1"/>
          </p:cNvPicPr>
          <p:nvPr userDrawn="1"/>
        </p:nvPicPr>
        <p:blipFill>
          <a:blip r:embed="rId11" cstate="hqprint">
            <a:extLst>
              <a:ext uri="{28A0092B-C50C-407E-A947-70E740481C1C}">
                <a14:useLocalDpi xmlns:a14="http://schemas.microsoft.com/office/drawing/2010/main"/>
              </a:ext>
            </a:extLst>
          </a:blip>
          <a:srcRect/>
          <a:stretch/>
        </p:blipFill>
        <p:spPr>
          <a:xfrm>
            <a:off x="508667" y="6292720"/>
            <a:ext cx="1165614" cy="305516"/>
          </a:xfrm>
          <a:prstGeom prst="rect">
            <a:avLst/>
          </a:prstGeom>
        </p:spPr>
      </p:pic>
      <p:sp>
        <p:nvSpPr>
          <p:cNvPr id="2" name="Title Placeholder 1">
            <a:extLst>
              <a:ext uri="{FF2B5EF4-FFF2-40B4-BE49-F238E27FC236}">
                <a16:creationId xmlns:a16="http://schemas.microsoft.com/office/drawing/2014/main" id="{CB557514-0BB0-B19E-7766-6990A73E216A}"/>
              </a:ext>
            </a:extLst>
          </p:cNvPr>
          <p:cNvSpPr>
            <a:spLocks noGrp="1"/>
          </p:cNvSpPr>
          <p:nvPr>
            <p:ph type="title"/>
          </p:nvPr>
        </p:nvSpPr>
        <p:spPr>
          <a:xfrm>
            <a:off x="630936" y="740664"/>
            <a:ext cx="10945368" cy="685800"/>
          </a:xfrm>
          <a:prstGeom prst="rect">
            <a:avLst/>
          </a:prstGeom>
        </p:spPr>
        <p:txBody>
          <a:bodyPr vert="horz" lIns="91440" tIns="45720" rIns="91440" bIns="45720" rtlCol="0" anchor="ctr">
            <a:normAutofit/>
          </a:bodyPr>
          <a:lstStyle/>
          <a:p>
            <a:r>
              <a:rPr lang="en-US" dirty="0"/>
              <a:t>Click to edit Master title style</a:t>
            </a:r>
          </a:p>
        </p:txBody>
      </p:sp>
      <p:sp>
        <p:nvSpPr>
          <p:cNvPr id="13" name="Text Placeholder 12">
            <a:extLst>
              <a:ext uri="{FF2B5EF4-FFF2-40B4-BE49-F238E27FC236}">
                <a16:creationId xmlns:a16="http://schemas.microsoft.com/office/drawing/2014/main" id="{CB3D96EA-21B0-A7C1-F8E9-35D8BE11C10F}"/>
              </a:ext>
            </a:extLst>
          </p:cNvPr>
          <p:cNvSpPr>
            <a:spLocks noGrp="1"/>
          </p:cNvSpPr>
          <p:nvPr>
            <p:ph type="body" idx="1"/>
          </p:nvPr>
        </p:nvSpPr>
        <p:spPr>
          <a:xfrm>
            <a:off x="630936" y="1618488"/>
            <a:ext cx="10945368" cy="387705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DD1A1D41-22DB-F258-73A6-F4EADF4A2CA4}"/>
              </a:ext>
            </a:extLst>
          </p:cNvPr>
          <p:cNvSpPr>
            <a:spLocks noGrp="1"/>
          </p:cNvSpPr>
          <p:nvPr>
            <p:ph type="sldNum" sz="quarter" idx="4"/>
          </p:nvPr>
        </p:nvSpPr>
        <p:spPr>
          <a:xfrm>
            <a:off x="11018520" y="6429709"/>
            <a:ext cx="963929" cy="165339"/>
          </a:xfrm>
          <a:prstGeom prst="rect">
            <a:avLst/>
          </a:prstGeom>
        </p:spPr>
        <p:txBody>
          <a:bodyPr vert="horz" lIns="91440" tIns="45720" rIns="91440" bIns="45720" rtlCol="0" anchor="ctr"/>
          <a:lstStyle>
            <a:lvl1pPr algn="l">
              <a:defRPr sz="1200">
                <a:solidFill>
                  <a:schemeClr val="bg1">
                    <a:lumMod val="65000"/>
                  </a:schemeClr>
                </a:solidFill>
                <a:latin typeface="Arial" panose="020B0604020202020204" pitchFamily="34" charset="0"/>
                <a:cs typeface="Arial" panose="020B0604020202020204" pitchFamily="34" charset="0"/>
              </a:defRPr>
            </a:lvl1pPr>
          </a:lstStyle>
          <a:p>
            <a:r>
              <a:rPr lang="en-US" dirty="0"/>
              <a:t>Page </a:t>
            </a:r>
            <a:fld id="{D451C3AF-C182-BB47-A3C0-0AB666CF8761}" type="slidenum">
              <a:rPr lang="en-US" smtClean="0"/>
              <a:pPr/>
              <a:t>‹#›</a:t>
            </a:fld>
            <a:endParaRPr lang="en-US" dirty="0"/>
          </a:p>
        </p:txBody>
      </p:sp>
      <p:cxnSp>
        <p:nvCxnSpPr>
          <p:cNvPr id="8" name="Straight Connector 7">
            <a:extLst>
              <a:ext uri="{FF2B5EF4-FFF2-40B4-BE49-F238E27FC236}">
                <a16:creationId xmlns:a16="http://schemas.microsoft.com/office/drawing/2014/main" id="{2A959C8A-286A-AC77-588C-D3F9E6DEB090}"/>
              </a:ext>
              <a:ext uri="{C183D7F6-B498-43B3-948B-1728B52AA6E4}">
                <adec:decorative xmlns:adec="http://schemas.microsoft.com/office/drawing/2017/decorative" val="1"/>
              </a:ext>
            </a:extLst>
          </p:cNvPr>
          <p:cNvCxnSpPr>
            <a:cxnSpLocks/>
          </p:cNvCxnSpPr>
          <p:nvPr userDrawn="1"/>
        </p:nvCxnSpPr>
        <p:spPr>
          <a:xfrm>
            <a:off x="11018520" y="6429709"/>
            <a:ext cx="0" cy="179771"/>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178C341-83D7-4D2E-AFB2-59EC89B4D7BF}"/>
              </a:ext>
              <a:ext uri="{C183D7F6-B498-43B3-948B-1728B52AA6E4}">
                <adec:decorative xmlns:adec="http://schemas.microsoft.com/office/drawing/2017/decorative" val="1"/>
              </a:ext>
            </a:extLst>
          </p:cNvPr>
          <p:cNvSpPr/>
          <p:nvPr userDrawn="1"/>
        </p:nvSpPr>
        <p:spPr>
          <a:xfrm>
            <a:off x="0" y="5907024"/>
            <a:ext cx="12198096" cy="59635"/>
          </a:xfrm>
          <a:prstGeom prst="rect">
            <a:avLst/>
          </a:prstGeom>
          <a:solidFill>
            <a:srgbClr val="88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203041"/>
      </p:ext>
    </p:extLst>
  </p:cSld>
  <p:clrMap bg1="lt1" tx1="dk1" bg2="lt2" tx2="dk2" accent1="accent1" accent2="accent2" accent3="accent3" accent4="accent4" accent5="accent5" accent6="accent6" hlink="hlink" folHlink="folHlink"/>
  <p:sldLayoutIdLst>
    <p:sldLayoutId id="2147483708" r:id="rId1"/>
    <p:sldLayoutId id="2147483710" r:id="rId2"/>
    <p:sldLayoutId id="2147483711" r:id="rId3"/>
    <p:sldLayoutId id="2147483709" r:id="rId4"/>
    <p:sldLayoutId id="2147483713" r:id="rId5"/>
    <p:sldLayoutId id="2147483714" r:id="rId6"/>
    <p:sldLayoutId id="2147483715" r:id="rId7"/>
    <p:sldLayoutId id="2147483716" r:id="rId8"/>
    <p:sldLayoutId id="2147483732" r:id="rId9"/>
  </p:sldLayoutIdLst>
  <p:hf hdr="0" ftr="0" dt="0"/>
  <p:txStyles>
    <p:titleStyle>
      <a:lvl1pPr algn="l" defTabSz="914400" rtl="0" eaLnBrk="1" latinLnBrk="0" hangingPunct="1">
        <a:lnSpc>
          <a:spcPct val="90000"/>
        </a:lnSpc>
        <a:spcBef>
          <a:spcPct val="0"/>
        </a:spcBef>
        <a:buNone/>
        <a:defRPr sz="4400" b="1" i="0" kern="1200">
          <a:solidFill>
            <a:srgbClr val="881C1C"/>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600" b="1"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orient="horz" pos="4056"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505759">
            <a:alpha val="90000"/>
          </a:srgb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926F06-EF9B-4040-B0D3-3AD4F6AC6249}"/>
              </a:ext>
              <a:ext uri="{C183D7F6-B498-43B3-948B-1728B52AA6E4}">
                <adec:decorative xmlns:adec="http://schemas.microsoft.com/office/drawing/2017/decorative" val="1"/>
              </a:ext>
            </a:extLst>
          </p:cNvPr>
          <p:cNvSpPr/>
          <p:nvPr userDrawn="1"/>
        </p:nvSpPr>
        <p:spPr>
          <a:xfrm>
            <a:off x="0" y="5906530"/>
            <a:ext cx="12192000" cy="6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laceholder 1">
            <a:extLst>
              <a:ext uri="{FF2B5EF4-FFF2-40B4-BE49-F238E27FC236}">
                <a16:creationId xmlns:a16="http://schemas.microsoft.com/office/drawing/2014/main" id="{C2CCBF85-5575-0F85-3E31-0CC2103C1D96}"/>
              </a:ext>
            </a:extLst>
          </p:cNvPr>
          <p:cNvSpPr>
            <a:spLocks noGrp="1"/>
          </p:cNvSpPr>
          <p:nvPr>
            <p:ph type="title"/>
          </p:nvPr>
        </p:nvSpPr>
        <p:spPr>
          <a:xfrm>
            <a:off x="630936" y="5193792"/>
            <a:ext cx="10515600" cy="58084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041573789"/>
      </p:ext>
    </p:extLst>
  </p:cSld>
  <p:clrMap bg1="lt1" tx1="dk1" bg2="lt2" tx2="dk2" accent1="accent1" accent2="accent2" accent3="accent3" accent4="accent4" accent5="accent5" accent6="accent6" hlink="hlink" folHlink="folHlink"/>
  <p:sldLayoutIdLst>
    <p:sldLayoutId id="2147483688" r:id="rId1"/>
    <p:sldLayoutId id="2147483727" r:id="rId2"/>
    <p:sldLayoutId id="2147483728" r:id="rId3"/>
    <p:sldLayoutId id="2147483729" r:id="rId4"/>
    <p:sldLayoutId id="2147483730" r:id="rId5"/>
    <p:sldLayoutId id="2147483731" r:id="rId6"/>
  </p:sldLayoutIdLst>
  <p:hf hdr="0" ftr="0" dt="0"/>
  <p:txStyles>
    <p:titleStyle>
      <a:lvl1pPr algn="l" defTabSz="914400" rtl="0" eaLnBrk="1" latinLnBrk="0" hangingPunct="1">
        <a:lnSpc>
          <a:spcPct val="90000"/>
        </a:lnSpc>
        <a:spcBef>
          <a:spcPct val="0"/>
        </a:spcBef>
        <a:buNone/>
        <a:defRPr sz="33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881C1C"/>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B3EDD7-0FEA-FC7E-7257-1A3967ACE113}"/>
              </a:ext>
              <a:ext uri="{C183D7F6-B498-43B3-948B-1728B52AA6E4}">
                <adec:decorative xmlns:adec="http://schemas.microsoft.com/office/drawing/2017/decorative" val="1"/>
              </a:ext>
            </a:extLst>
          </p:cNvPr>
          <p:cNvSpPr/>
          <p:nvPr userDrawn="1"/>
        </p:nvSpPr>
        <p:spPr>
          <a:xfrm>
            <a:off x="0" y="5907024"/>
            <a:ext cx="12192000"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6">
            <a:extLst>
              <a:ext uri="{FF2B5EF4-FFF2-40B4-BE49-F238E27FC236}">
                <a16:creationId xmlns:a16="http://schemas.microsoft.com/office/drawing/2014/main" id="{158B2AE6-207B-A392-843E-67BD0276A12E}"/>
              </a:ext>
            </a:extLst>
          </p:cNvPr>
          <p:cNvSpPr>
            <a:spLocks noGrp="1"/>
          </p:cNvSpPr>
          <p:nvPr>
            <p:ph type="title"/>
          </p:nvPr>
        </p:nvSpPr>
        <p:spPr>
          <a:xfrm>
            <a:off x="0" y="2554517"/>
            <a:ext cx="12192000" cy="874483"/>
          </a:xfrm>
          <a:prstGeom prst="rect">
            <a:avLst/>
          </a:prstGeom>
        </p:spPr>
        <p:txBody>
          <a:bodyPr vert="horz" lIns="91440" tIns="45720" rIns="91440" bIns="45720" rtlCol="0" anchor="ctr">
            <a:normAutofit/>
          </a:bodyPr>
          <a:lstStyle/>
          <a:p>
            <a:r>
              <a:rPr lang="en-US" dirty="0"/>
              <a:t>CLICK TO EDIT MASTER TITLE STYLE</a:t>
            </a:r>
          </a:p>
        </p:txBody>
      </p:sp>
      <p:pic>
        <p:nvPicPr>
          <p:cNvPr id="4" name="Picture 3" descr="University of Massachusetts Amherst">
            <a:extLst>
              <a:ext uri="{FF2B5EF4-FFF2-40B4-BE49-F238E27FC236}">
                <a16:creationId xmlns:a16="http://schemas.microsoft.com/office/drawing/2014/main" id="{F230B9CE-0188-2C5F-B591-81450AB764EE}"/>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935997" y="4944818"/>
            <a:ext cx="2320006" cy="608095"/>
          </a:xfrm>
          <a:prstGeom prst="rect">
            <a:avLst/>
          </a:prstGeom>
        </p:spPr>
      </p:pic>
    </p:spTree>
    <p:extLst>
      <p:ext uri="{BB962C8B-B14F-4D97-AF65-F5344CB8AC3E}">
        <p14:creationId xmlns:p14="http://schemas.microsoft.com/office/powerpoint/2010/main" val="3972340335"/>
      </p:ext>
    </p:extLst>
  </p:cSld>
  <p:clrMap bg1="lt1" tx1="dk1" bg2="lt2" tx2="dk2" accent1="accent1" accent2="accent2" accent3="accent3" accent4="accent4" accent5="accent5" accent6="accent6" hlink="hlink" folHlink="folHlink"/>
  <p:sldLayoutIdLst>
    <p:sldLayoutId id="2147483691" r:id="rId1"/>
  </p:sldLayoutIdLst>
  <p:hf hdr="0" ftr="0" dt="0"/>
  <p:txStyles>
    <p:titleStyle>
      <a:lvl1pPr algn="ctr" defTabSz="914400" rtl="0" eaLnBrk="1" latinLnBrk="0" hangingPunct="1">
        <a:lnSpc>
          <a:spcPct val="90000"/>
        </a:lnSpc>
        <a:spcBef>
          <a:spcPct val="0"/>
        </a:spcBef>
        <a:buNone/>
        <a:defRPr sz="33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hyperlink" Target="https://linkinghub.elsevier.com/retrieve/pii/S1364815219307133" TargetMode="External"/><Relationship Id="rId5" Type="http://schemas.openxmlformats.org/officeDocument/2006/relationships/hyperlink" Target="https://github.com/pywr/pywr"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7C30D1-7D5B-2898-4E90-46E3ADB93201}"/>
              </a:ext>
            </a:extLst>
          </p:cNvPr>
          <p:cNvSpPr>
            <a:spLocks noGrp="1"/>
          </p:cNvSpPr>
          <p:nvPr>
            <p:ph type="title"/>
          </p:nvPr>
        </p:nvSpPr>
        <p:spPr>
          <a:xfrm>
            <a:off x="425837" y="989262"/>
            <a:ext cx="11495546" cy="2044495"/>
          </a:xfrm>
        </p:spPr>
        <p:txBody>
          <a:bodyPr>
            <a:noAutofit/>
          </a:bodyPr>
          <a:lstStyle/>
          <a:p>
            <a:pPr algn="ctr"/>
            <a:r>
              <a:rPr lang="en-US" sz="4000" b="1" dirty="0">
                <a:latin typeface="Source Sans Pro" panose="020B0503030403020204" pitchFamily="34" charset="0"/>
                <a:ea typeface="Source Sans Pro" panose="020B0503030403020204" pitchFamily="34" charset="0"/>
              </a:rPr>
              <a:t>OWF model training -- Session 1 </a:t>
            </a:r>
            <a:br>
              <a:rPr lang="en-US" sz="4000" b="1" dirty="0">
                <a:latin typeface="Source Sans Pro" panose="020B0503030403020204" pitchFamily="34" charset="0"/>
                <a:ea typeface="Source Sans Pro" panose="020B0503030403020204" pitchFamily="34" charset="0"/>
              </a:rPr>
            </a:br>
            <a:br>
              <a:rPr lang="en-US" sz="4000" b="1" dirty="0">
                <a:latin typeface="Source Sans Pro" panose="020B0503030403020204" pitchFamily="34" charset="0"/>
                <a:ea typeface="Source Sans Pro" panose="020B0503030403020204" pitchFamily="34" charset="0"/>
              </a:rPr>
            </a:br>
            <a:r>
              <a:rPr lang="en-US" sz="4000" b="1" dirty="0">
                <a:latin typeface="Source Sans Pro" panose="020B0503030403020204" pitchFamily="34" charset="0"/>
                <a:ea typeface="Source Sans Pro" panose="020B0503030403020204" pitchFamily="34" charset="0"/>
              </a:rPr>
              <a:t>Introduction to </a:t>
            </a:r>
            <a:r>
              <a:rPr lang="en-US" sz="4000" b="1" dirty="0" err="1">
                <a:latin typeface="Source Sans Pro" panose="020B0503030403020204" pitchFamily="34" charset="0"/>
                <a:ea typeface="Source Sans Pro" panose="020B0503030403020204" pitchFamily="34" charset="0"/>
              </a:rPr>
              <a:t>Pywr</a:t>
            </a:r>
            <a:r>
              <a:rPr lang="en-US" sz="4000" b="1" dirty="0">
                <a:latin typeface="Source Sans Pro" panose="020B0503030403020204" pitchFamily="34" charset="0"/>
                <a:ea typeface="Source Sans Pro" panose="020B0503030403020204" pitchFamily="34" charset="0"/>
              </a:rPr>
              <a:t> and OWF structure</a:t>
            </a:r>
            <a:endParaRPr lang="en-US" sz="4000" dirty="0">
              <a:latin typeface="Source Sans Pro" panose="020B0503030403020204" pitchFamily="34" charset="0"/>
              <a:ea typeface="Source Sans Pro" panose="020B0503030403020204" pitchFamily="34" charset="0"/>
            </a:endParaRPr>
          </a:p>
        </p:txBody>
      </p:sp>
      <p:sp>
        <p:nvSpPr>
          <p:cNvPr id="2" name="TextBox 1">
            <a:extLst>
              <a:ext uri="{FF2B5EF4-FFF2-40B4-BE49-F238E27FC236}">
                <a16:creationId xmlns:a16="http://schemas.microsoft.com/office/drawing/2014/main" id="{2B5DF371-94FD-206E-F339-966E0EE83208}"/>
              </a:ext>
            </a:extLst>
          </p:cNvPr>
          <p:cNvSpPr txBox="1"/>
          <p:nvPr/>
        </p:nvSpPr>
        <p:spPr>
          <a:xfrm>
            <a:off x="17092" y="3589234"/>
            <a:ext cx="12174908" cy="1569660"/>
          </a:xfrm>
          <a:prstGeom prst="rect">
            <a:avLst/>
          </a:prstGeom>
          <a:noFill/>
        </p:spPr>
        <p:txBody>
          <a:bodyPr wrap="square" rtlCol="0">
            <a:spAutoFit/>
          </a:bodyPr>
          <a:lstStyle/>
          <a:p>
            <a:pPr algn="ctr"/>
            <a:r>
              <a:rPr lang="en-US" sz="2400" b="1" dirty="0">
                <a:latin typeface="Source Sans Pro" panose="020B0503030403020204" pitchFamily="34" charset="0"/>
                <a:ea typeface="Source Sans Pro" panose="020B0503030403020204" pitchFamily="34" charset="0"/>
              </a:rPr>
              <a:t>05-12-2025</a:t>
            </a:r>
          </a:p>
          <a:p>
            <a:pPr algn="ctr"/>
            <a:endParaRPr lang="en-US" sz="2400" b="1" dirty="0">
              <a:latin typeface="Source Sans Pro" panose="020B0503030403020204" pitchFamily="34" charset="0"/>
              <a:ea typeface="Source Sans Pro" panose="020B0503030403020204" pitchFamily="34" charset="0"/>
            </a:endParaRPr>
          </a:p>
          <a:p>
            <a:pPr algn="ctr"/>
            <a:endParaRPr lang="en-US" sz="2400" b="1" dirty="0">
              <a:latin typeface="Source Sans Pro" panose="020B0503030403020204" pitchFamily="34" charset="0"/>
              <a:ea typeface="Source Sans Pro" panose="020B0503030403020204" pitchFamily="34" charset="0"/>
            </a:endParaRPr>
          </a:p>
          <a:p>
            <a:pPr algn="ctr"/>
            <a:r>
              <a:rPr lang="en-US" sz="2400" b="1" dirty="0">
                <a:latin typeface="Source Sans Pro" panose="020B0503030403020204" pitchFamily="34" charset="0"/>
                <a:ea typeface="Source Sans Pro" panose="020B0503030403020204" pitchFamily="34" charset="0"/>
              </a:rPr>
              <a:t>Baptiste FRANCOIS</a:t>
            </a:r>
          </a:p>
        </p:txBody>
      </p:sp>
    </p:spTree>
    <p:extLst>
      <p:ext uri="{BB962C8B-B14F-4D97-AF65-F5344CB8AC3E}">
        <p14:creationId xmlns:p14="http://schemas.microsoft.com/office/powerpoint/2010/main" val="3652610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12A2EFCC-845A-7E06-4D7B-CE3BAD73DD66}"/>
              </a:ext>
            </a:extLst>
          </p:cNvPr>
          <p:cNvPicPr>
            <a:picLocks noChangeAspect="1"/>
          </p:cNvPicPr>
          <p:nvPr/>
        </p:nvPicPr>
        <p:blipFill>
          <a:blip r:embed="rId3"/>
          <a:stretch>
            <a:fillRect/>
          </a:stretch>
        </p:blipFill>
        <p:spPr>
          <a:xfrm>
            <a:off x="150829" y="1262758"/>
            <a:ext cx="5572903" cy="5407904"/>
          </a:xfrm>
          <a:prstGeom prst="rect">
            <a:avLst/>
          </a:prstGeom>
        </p:spPr>
      </p:pic>
      <p:sp>
        <p:nvSpPr>
          <p:cNvPr id="5" name="TextBox 4"/>
          <p:cNvSpPr txBox="1"/>
          <p:nvPr/>
        </p:nvSpPr>
        <p:spPr>
          <a:xfrm>
            <a:off x="150829" y="168529"/>
            <a:ext cx="12035023" cy="954107"/>
          </a:xfrm>
          <a:prstGeom prst="rect">
            <a:avLst/>
          </a:prstGeom>
          <a:noFill/>
        </p:spPr>
        <p:txBody>
          <a:bodyPr wrap="square" rtlCol="0">
            <a:spAutoFit/>
          </a:bodyPr>
          <a:lstStyle/>
          <a:p>
            <a:r>
              <a:rPr lang="en-US" sz="2800" b="1" dirty="0"/>
              <a:t>The ‘json’ format is used to describe the </a:t>
            </a:r>
            <a:r>
              <a:rPr lang="en-US" sz="2800" b="1" dirty="0" err="1"/>
              <a:t>Orinoquia</a:t>
            </a:r>
            <a:r>
              <a:rPr lang="en-US" sz="2800" b="1" dirty="0"/>
              <a:t> River Basins network and its management</a:t>
            </a:r>
          </a:p>
        </p:txBody>
      </p:sp>
      <p:cxnSp>
        <p:nvCxnSpPr>
          <p:cNvPr id="6" name="Straight Arrow Connector 5"/>
          <p:cNvCxnSpPr>
            <a:cxnSpLocks/>
          </p:cNvCxnSpPr>
          <p:nvPr/>
        </p:nvCxnSpPr>
        <p:spPr>
          <a:xfrm flipH="1">
            <a:off x="3112655" y="1651012"/>
            <a:ext cx="3055685" cy="1917"/>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cxnSpLocks/>
          </p:cNvCxnSpPr>
          <p:nvPr/>
        </p:nvCxnSpPr>
        <p:spPr>
          <a:xfrm flipH="1">
            <a:off x="2702639" y="2700483"/>
            <a:ext cx="3465701" cy="6971"/>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flipH="1" flipV="1">
            <a:off x="2702639" y="3685455"/>
            <a:ext cx="1188818" cy="3383"/>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2723469" y="4601847"/>
            <a:ext cx="573579"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746845" y="5322639"/>
            <a:ext cx="573579"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56075" y="1450957"/>
            <a:ext cx="5354419" cy="400110"/>
          </a:xfrm>
          <a:prstGeom prst="rect">
            <a:avLst/>
          </a:prstGeom>
          <a:noFill/>
        </p:spPr>
        <p:txBody>
          <a:bodyPr wrap="square" rtlCol="0">
            <a:spAutoFit/>
          </a:bodyPr>
          <a:lstStyle/>
          <a:p>
            <a:r>
              <a:rPr lang="en-US" sz="2000" dirty="0"/>
              <a:t>Metadata of the model (Title, version, author, …)</a:t>
            </a:r>
          </a:p>
        </p:txBody>
      </p:sp>
      <p:sp>
        <p:nvSpPr>
          <p:cNvPr id="12" name="TextBox 11"/>
          <p:cNvSpPr txBox="1"/>
          <p:nvPr/>
        </p:nvSpPr>
        <p:spPr>
          <a:xfrm>
            <a:off x="6168340" y="2500428"/>
            <a:ext cx="7561942" cy="400110"/>
          </a:xfrm>
          <a:prstGeom prst="rect">
            <a:avLst/>
          </a:prstGeom>
          <a:noFill/>
        </p:spPr>
        <p:txBody>
          <a:bodyPr wrap="square" rtlCol="0">
            <a:spAutoFit/>
          </a:bodyPr>
          <a:lstStyle/>
          <a:p>
            <a:r>
              <a:rPr lang="en-US" sz="2000" dirty="0"/>
              <a:t>Simulation period and time step  (note: unit is ‘daily’)</a:t>
            </a:r>
          </a:p>
        </p:txBody>
      </p:sp>
      <p:sp>
        <p:nvSpPr>
          <p:cNvPr id="13" name="TextBox 12"/>
          <p:cNvSpPr txBox="1"/>
          <p:nvPr/>
        </p:nvSpPr>
        <p:spPr>
          <a:xfrm>
            <a:off x="4050151" y="3408062"/>
            <a:ext cx="9532701" cy="369332"/>
          </a:xfrm>
          <a:prstGeom prst="rect">
            <a:avLst/>
          </a:prstGeom>
          <a:noFill/>
        </p:spPr>
        <p:txBody>
          <a:bodyPr wrap="square" rtlCol="0">
            <a:spAutoFit/>
          </a:bodyPr>
          <a:lstStyle/>
          <a:p>
            <a:r>
              <a:rPr lang="en-US" dirty="0"/>
              <a:t>‘Nodes’ :</a:t>
            </a:r>
          </a:p>
        </p:txBody>
      </p:sp>
      <p:sp>
        <p:nvSpPr>
          <p:cNvPr id="14" name="TextBox 13"/>
          <p:cNvSpPr txBox="1"/>
          <p:nvPr/>
        </p:nvSpPr>
        <p:spPr>
          <a:xfrm>
            <a:off x="3297048" y="4417181"/>
            <a:ext cx="9532701" cy="369332"/>
          </a:xfrm>
          <a:prstGeom prst="rect">
            <a:avLst/>
          </a:prstGeom>
          <a:noFill/>
        </p:spPr>
        <p:txBody>
          <a:bodyPr wrap="square" rtlCol="0">
            <a:spAutoFit/>
          </a:bodyPr>
          <a:lstStyle/>
          <a:p>
            <a:r>
              <a:rPr lang="en-US" dirty="0"/>
              <a:t>Description of the connection among ‘nodes’ (e.g., </a:t>
            </a:r>
            <a:r>
              <a:rPr lang="en-US" i="1" dirty="0"/>
              <a:t>input_node_1</a:t>
            </a:r>
            <a:r>
              <a:rPr lang="en-US" dirty="0"/>
              <a:t> flows into </a:t>
            </a:r>
            <a:r>
              <a:rPr lang="en-US" i="1" dirty="0"/>
              <a:t>storage_node_1</a:t>
            </a:r>
            <a:r>
              <a:rPr lang="en-US" dirty="0"/>
              <a:t>)</a:t>
            </a:r>
          </a:p>
        </p:txBody>
      </p:sp>
      <p:sp>
        <p:nvSpPr>
          <p:cNvPr id="15" name="TextBox 14"/>
          <p:cNvSpPr txBox="1"/>
          <p:nvPr/>
        </p:nvSpPr>
        <p:spPr>
          <a:xfrm>
            <a:off x="3320424" y="5014863"/>
            <a:ext cx="9532701" cy="646331"/>
          </a:xfrm>
          <a:prstGeom prst="rect">
            <a:avLst/>
          </a:prstGeom>
          <a:noFill/>
        </p:spPr>
        <p:txBody>
          <a:bodyPr wrap="square" rtlCol="0">
            <a:spAutoFit/>
          </a:bodyPr>
          <a:lstStyle/>
          <a:p>
            <a:r>
              <a:rPr lang="en-US" dirty="0"/>
              <a:t>Define the constraints associated with the different nodes, although the usage of parameters </a:t>
            </a:r>
          </a:p>
          <a:p>
            <a:r>
              <a:rPr lang="en-US" dirty="0"/>
              <a:t>in the modeling framework may vary. </a:t>
            </a:r>
          </a:p>
        </p:txBody>
      </p:sp>
      <p:cxnSp>
        <p:nvCxnSpPr>
          <p:cNvPr id="16" name="Straight Arrow Connector 15"/>
          <p:cNvCxnSpPr/>
          <p:nvPr/>
        </p:nvCxnSpPr>
        <p:spPr>
          <a:xfrm flipH="1">
            <a:off x="2757710" y="6163990"/>
            <a:ext cx="573579"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494238" y="5979324"/>
            <a:ext cx="9532701" cy="369332"/>
          </a:xfrm>
          <a:prstGeom prst="rect">
            <a:avLst/>
          </a:prstGeom>
          <a:noFill/>
        </p:spPr>
        <p:txBody>
          <a:bodyPr wrap="square" rtlCol="0">
            <a:spAutoFit/>
          </a:bodyPr>
          <a:lstStyle/>
          <a:p>
            <a:r>
              <a:rPr lang="en-US" dirty="0"/>
              <a:t>List of the state variables to be monitored and outputted by the model.</a:t>
            </a:r>
          </a:p>
        </p:txBody>
      </p:sp>
      <p:sp>
        <p:nvSpPr>
          <p:cNvPr id="18" name="Left Brace 17"/>
          <p:cNvSpPr/>
          <p:nvPr/>
        </p:nvSpPr>
        <p:spPr>
          <a:xfrm>
            <a:off x="5211618" y="2935390"/>
            <a:ext cx="840509" cy="1235582"/>
          </a:xfrm>
          <a:prstGeom prst="leftBrace">
            <a:avLst>
              <a:gd name="adj1" fmla="val 8333"/>
              <a:gd name="adj2" fmla="val 5012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20"/>
          <p:cNvSpPr/>
          <p:nvPr/>
        </p:nvSpPr>
        <p:spPr>
          <a:xfrm>
            <a:off x="6052126" y="2946791"/>
            <a:ext cx="7139709" cy="1477328"/>
          </a:xfrm>
          <a:prstGeom prst="rect">
            <a:avLst/>
          </a:prstGeom>
        </p:spPr>
        <p:txBody>
          <a:bodyPr wrap="square">
            <a:spAutoFit/>
          </a:bodyPr>
          <a:lstStyle/>
          <a:p>
            <a:r>
              <a:rPr lang="en-US" dirty="0"/>
              <a:t>- </a:t>
            </a:r>
            <a:r>
              <a:rPr lang="en-US" b="1" dirty="0">
                <a:solidFill>
                  <a:srgbClr val="0000FF"/>
                </a:solidFill>
              </a:rPr>
              <a:t>Input nodes</a:t>
            </a:r>
            <a:r>
              <a:rPr lang="en-US" dirty="0">
                <a:solidFill>
                  <a:srgbClr val="0000FF"/>
                </a:solidFill>
              </a:rPr>
              <a:t> </a:t>
            </a:r>
            <a:r>
              <a:rPr lang="en-US" dirty="0"/>
              <a:t>(e.g., catchment, precipitation)</a:t>
            </a:r>
            <a:br>
              <a:rPr lang="en-US" dirty="0"/>
            </a:br>
            <a:r>
              <a:rPr lang="en-US" dirty="0"/>
              <a:t>- </a:t>
            </a:r>
            <a:r>
              <a:rPr lang="en-US" b="1" dirty="0">
                <a:solidFill>
                  <a:srgbClr val="00B050"/>
                </a:solidFill>
              </a:rPr>
              <a:t>Storage nodes </a:t>
            </a:r>
            <a:r>
              <a:rPr lang="en-US" dirty="0"/>
              <a:t>(e.g., reservoir)</a:t>
            </a:r>
            <a:br>
              <a:rPr lang="en-US" dirty="0"/>
            </a:br>
            <a:r>
              <a:rPr lang="en-US" dirty="0"/>
              <a:t>- </a:t>
            </a:r>
            <a:r>
              <a:rPr lang="en-US" b="1" dirty="0">
                <a:solidFill>
                  <a:srgbClr val="FF0000"/>
                </a:solidFill>
              </a:rPr>
              <a:t>Output nodes</a:t>
            </a:r>
            <a:r>
              <a:rPr lang="en-US" dirty="0">
                <a:solidFill>
                  <a:srgbClr val="FF0000"/>
                </a:solidFill>
              </a:rPr>
              <a:t> </a:t>
            </a:r>
            <a:r>
              <a:rPr lang="en-US" dirty="0"/>
              <a:t>(</a:t>
            </a:r>
            <a:r>
              <a:rPr lang="en-US" sz="1600" dirty="0"/>
              <a:t>e.g., demand, evaporation, outflow from the system</a:t>
            </a:r>
            <a:r>
              <a:rPr lang="en-US" dirty="0"/>
              <a:t>)</a:t>
            </a:r>
            <a:br>
              <a:rPr lang="en-US" dirty="0"/>
            </a:br>
            <a:r>
              <a:rPr lang="en-US" dirty="0"/>
              <a:t>- </a:t>
            </a:r>
            <a:r>
              <a:rPr lang="en-US" b="1" dirty="0"/>
              <a:t>Link nodes</a:t>
            </a:r>
            <a:r>
              <a:rPr lang="en-US" dirty="0"/>
              <a:t> (e.g., stream, pipelines, tunnels)</a:t>
            </a:r>
            <a:br>
              <a:rPr lang="en-US" dirty="0"/>
            </a:br>
            <a:endParaRPr lang="en-US" dirty="0"/>
          </a:p>
        </p:txBody>
      </p:sp>
      <p:sp>
        <p:nvSpPr>
          <p:cNvPr id="3" name="Slide Number Placeholder 2">
            <a:extLst>
              <a:ext uri="{FF2B5EF4-FFF2-40B4-BE49-F238E27FC236}">
                <a16:creationId xmlns:a16="http://schemas.microsoft.com/office/drawing/2014/main" id="{9F384DD4-56AD-454A-B3A4-80666D59CD9D}"/>
              </a:ext>
            </a:extLst>
          </p:cNvPr>
          <p:cNvSpPr>
            <a:spLocks noGrp="1"/>
          </p:cNvSpPr>
          <p:nvPr>
            <p:ph type="sldNum" sz="quarter" idx="12"/>
          </p:nvPr>
        </p:nvSpPr>
        <p:spPr/>
        <p:txBody>
          <a:bodyPr/>
          <a:lstStyle/>
          <a:p>
            <a:fld id="{A2365A1B-FCB9-4C12-A893-7494CDB3E9D8}" type="slidenum">
              <a:rPr lang="en-US" smtClean="0"/>
              <a:t>10</a:t>
            </a:fld>
            <a:endParaRPr lang="en-US"/>
          </a:p>
        </p:txBody>
      </p:sp>
    </p:spTree>
    <p:extLst>
      <p:ext uri="{BB962C8B-B14F-4D97-AF65-F5344CB8AC3E}">
        <p14:creationId xmlns:p14="http://schemas.microsoft.com/office/powerpoint/2010/main" val="238394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7" grpId="0"/>
      <p:bldP spid="18" grpId="0" animBg="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BD787B1-CA2B-1FC6-7C87-5F0D11EB3CA7}"/>
              </a:ext>
            </a:extLst>
          </p:cNvPr>
          <p:cNvSpPr>
            <a:spLocks noGrp="1"/>
          </p:cNvSpPr>
          <p:nvPr>
            <p:ph type="sldNum" sz="quarter" idx="15"/>
          </p:nvPr>
        </p:nvSpPr>
        <p:spPr/>
        <p:txBody>
          <a:bodyPr/>
          <a:lstStyle/>
          <a:p>
            <a:r>
              <a:rPr lang="en-US"/>
              <a:t>Page </a:t>
            </a:r>
            <a:fld id="{D451C3AF-C182-BB47-A3C0-0AB666CF8761}" type="slidenum">
              <a:rPr lang="en-US" smtClean="0"/>
              <a:pPr/>
              <a:t>11</a:t>
            </a:fld>
            <a:endParaRPr lang="en-US" dirty="0"/>
          </a:p>
        </p:txBody>
      </p:sp>
      <p:pic>
        <p:nvPicPr>
          <p:cNvPr id="7" name="Picture 6">
            <a:extLst>
              <a:ext uri="{FF2B5EF4-FFF2-40B4-BE49-F238E27FC236}">
                <a16:creationId xmlns:a16="http://schemas.microsoft.com/office/drawing/2014/main" id="{6EEB4DB7-7559-B13F-0FCE-FCE6FC846DA8}"/>
              </a:ext>
            </a:extLst>
          </p:cNvPr>
          <p:cNvPicPr>
            <a:picLocks noChangeAspect="1"/>
          </p:cNvPicPr>
          <p:nvPr/>
        </p:nvPicPr>
        <p:blipFill>
          <a:blip r:embed="rId2"/>
          <a:stretch>
            <a:fillRect/>
          </a:stretch>
        </p:blipFill>
        <p:spPr>
          <a:xfrm>
            <a:off x="3536577" y="967450"/>
            <a:ext cx="5382634" cy="5462259"/>
          </a:xfrm>
          <a:prstGeom prst="rect">
            <a:avLst/>
          </a:prstGeom>
        </p:spPr>
      </p:pic>
      <p:sp>
        <p:nvSpPr>
          <p:cNvPr id="2" name="TextBox 1">
            <a:extLst>
              <a:ext uri="{FF2B5EF4-FFF2-40B4-BE49-F238E27FC236}">
                <a16:creationId xmlns:a16="http://schemas.microsoft.com/office/drawing/2014/main" id="{4DA9C26D-1401-352D-0C6F-89ECB657727C}"/>
              </a:ext>
            </a:extLst>
          </p:cNvPr>
          <p:cNvSpPr txBox="1"/>
          <p:nvPr/>
        </p:nvSpPr>
        <p:spPr>
          <a:xfrm>
            <a:off x="150829" y="168529"/>
            <a:ext cx="12035023" cy="954107"/>
          </a:xfrm>
          <a:prstGeom prst="rect">
            <a:avLst/>
          </a:prstGeom>
          <a:noFill/>
        </p:spPr>
        <p:txBody>
          <a:bodyPr wrap="square" rtlCol="0">
            <a:spAutoFit/>
          </a:bodyPr>
          <a:lstStyle/>
          <a:p>
            <a:r>
              <a:rPr lang="en-US" sz="2800" b="1" dirty="0"/>
              <a:t>The ‘json’ format is used to describe the </a:t>
            </a:r>
            <a:r>
              <a:rPr lang="en-US" sz="2800" b="1" dirty="0" err="1"/>
              <a:t>Orinoquia</a:t>
            </a:r>
            <a:r>
              <a:rPr lang="en-US" sz="2800" b="1" dirty="0"/>
              <a:t> River Basins network and its management</a:t>
            </a:r>
          </a:p>
        </p:txBody>
      </p:sp>
      <p:sp>
        <p:nvSpPr>
          <p:cNvPr id="3" name="Text Placeholder 12">
            <a:extLst>
              <a:ext uri="{FF2B5EF4-FFF2-40B4-BE49-F238E27FC236}">
                <a16:creationId xmlns:a16="http://schemas.microsoft.com/office/drawing/2014/main" id="{505AF245-F689-A165-AFE5-BFCBF99D55F2}"/>
              </a:ext>
            </a:extLst>
          </p:cNvPr>
          <p:cNvSpPr>
            <a:spLocks noGrp="1"/>
          </p:cNvSpPr>
          <p:nvPr>
            <p:ph type="body" sz="quarter" idx="14"/>
          </p:nvPr>
        </p:nvSpPr>
        <p:spPr>
          <a:xfrm>
            <a:off x="7232650" y="6427788"/>
            <a:ext cx="3749675" cy="201612"/>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1751940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ECF8C4-F8DE-4FD2-BC92-E97A2DDDE234}"/>
              </a:ext>
            </a:extLst>
          </p:cNvPr>
          <p:cNvPicPr/>
          <p:nvPr/>
        </p:nvPicPr>
        <p:blipFill rotWithShape="1">
          <a:blip r:embed="rId2"/>
          <a:srcRect l="4369" t="12136" r="73562" b="50720"/>
          <a:stretch/>
        </p:blipFill>
        <p:spPr>
          <a:xfrm>
            <a:off x="5350284" y="243142"/>
            <a:ext cx="5726672" cy="5155709"/>
          </a:xfrm>
          <a:prstGeom prst="rect">
            <a:avLst/>
          </a:prstGeom>
          <a:ln>
            <a:noFill/>
          </a:ln>
        </p:spPr>
      </p:pic>
      <p:sp>
        <p:nvSpPr>
          <p:cNvPr id="2" name="Rectangle 1">
            <a:extLst>
              <a:ext uri="{FF2B5EF4-FFF2-40B4-BE49-F238E27FC236}">
                <a16:creationId xmlns:a16="http://schemas.microsoft.com/office/drawing/2014/main" id="{19006A0D-CEC7-48A1-95E0-D62C6FBC6769}"/>
              </a:ext>
            </a:extLst>
          </p:cNvPr>
          <p:cNvSpPr/>
          <p:nvPr/>
        </p:nvSpPr>
        <p:spPr>
          <a:xfrm>
            <a:off x="1517582" y="3310954"/>
            <a:ext cx="2023353" cy="57393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A1D41F2-6DBE-45FD-85A4-DAD7AE887CD2}"/>
              </a:ext>
            </a:extLst>
          </p:cNvPr>
          <p:cNvSpPr txBox="1"/>
          <p:nvPr/>
        </p:nvSpPr>
        <p:spPr>
          <a:xfrm>
            <a:off x="1673225" y="3367087"/>
            <a:ext cx="1809345" cy="461665"/>
          </a:xfrm>
          <a:prstGeom prst="rect">
            <a:avLst/>
          </a:prstGeom>
          <a:noFill/>
        </p:spPr>
        <p:txBody>
          <a:bodyPr wrap="square" rtlCol="0">
            <a:spAutoFit/>
          </a:bodyPr>
          <a:lstStyle/>
          <a:p>
            <a:r>
              <a:rPr lang="en-US" sz="2400" b="1" dirty="0"/>
              <a:t>reservoir_1</a:t>
            </a:r>
          </a:p>
        </p:txBody>
      </p:sp>
      <p:sp>
        <p:nvSpPr>
          <p:cNvPr id="5" name="Oval 4">
            <a:extLst>
              <a:ext uri="{FF2B5EF4-FFF2-40B4-BE49-F238E27FC236}">
                <a16:creationId xmlns:a16="http://schemas.microsoft.com/office/drawing/2014/main" id="{5906F611-7C16-40E0-8EBC-31CD84F32BDE}"/>
              </a:ext>
            </a:extLst>
          </p:cNvPr>
          <p:cNvSpPr/>
          <p:nvPr/>
        </p:nvSpPr>
        <p:spPr>
          <a:xfrm>
            <a:off x="434107" y="4644956"/>
            <a:ext cx="1750979" cy="753895"/>
          </a:xfrm>
          <a:prstGeom prst="ellipse">
            <a:avLst/>
          </a:prstGeom>
          <a:solidFill>
            <a:srgbClr val="CE62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4944FF3-59D8-447C-8F45-539774D50FCC}"/>
              </a:ext>
            </a:extLst>
          </p:cNvPr>
          <p:cNvSpPr/>
          <p:nvPr/>
        </p:nvSpPr>
        <p:spPr>
          <a:xfrm>
            <a:off x="2850273" y="4644956"/>
            <a:ext cx="1750979" cy="753895"/>
          </a:xfrm>
          <a:prstGeom prst="ellipse">
            <a:avLst/>
          </a:prstGeom>
          <a:solidFill>
            <a:srgbClr val="CE62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172908-0AD8-44C8-87B0-EDAA3865931F}"/>
              </a:ext>
            </a:extLst>
          </p:cNvPr>
          <p:cNvSpPr/>
          <p:nvPr/>
        </p:nvSpPr>
        <p:spPr>
          <a:xfrm>
            <a:off x="1673226" y="1655310"/>
            <a:ext cx="1809344" cy="104410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0DE349F-73B7-45AE-B945-916494BECFB5}"/>
              </a:ext>
            </a:extLst>
          </p:cNvPr>
          <p:cNvSpPr txBox="1"/>
          <p:nvPr/>
        </p:nvSpPr>
        <p:spPr>
          <a:xfrm>
            <a:off x="573930" y="4791069"/>
            <a:ext cx="1809345" cy="461665"/>
          </a:xfrm>
          <a:prstGeom prst="rect">
            <a:avLst/>
          </a:prstGeom>
          <a:noFill/>
        </p:spPr>
        <p:txBody>
          <a:bodyPr wrap="square" rtlCol="0">
            <a:spAutoFit/>
          </a:bodyPr>
          <a:lstStyle/>
          <a:p>
            <a:r>
              <a:rPr lang="en-US" sz="2400" b="1" dirty="0"/>
              <a:t>demand_1</a:t>
            </a:r>
          </a:p>
        </p:txBody>
      </p:sp>
      <p:sp>
        <p:nvSpPr>
          <p:cNvPr id="12" name="TextBox 11">
            <a:extLst>
              <a:ext uri="{FF2B5EF4-FFF2-40B4-BE49-F238E27FC236}">
                <a16:creationId xmlns:a16="http://schemas.microsoft.com/office/drawing/2014/main" id="{DBD2ABDF-E52F-4F9F-9995-255113848DAF}"/>
              </a:ext>
            </a:extLst>
          </p:cNvPr>
          <p:cNvSpPr txBox="1"/>
          <p:nvPr/>
        </p:nvSpPr>
        <p:spPr>
          <a:xfrm>
            <a:off x="1673226" y="1796976"/>
            <a:ext cx="1809345" cy="830997"/>
          </a:xfrm>
          <a:prstGeom prst="rect">
            <a:avLst/>
          </a:prstGeom>
          <a:noFill/>
        </p:spPr>
        <p:txBody>
          <a:bodyPr wrap="square" rtlCol="0">
            <a:spAutoFit/>
          </a:bodyPr>
          <a:lstStyle/>
          <a:p>
            <a:pPr algn="ctr"/>
            <a:r>
              <a:rPr lang="en-US" sz="2400" b="1" dirty="0"/>
              <a:t>upstream basin</a:t>
            </a:r>
          </a:p>
        </p:txBody>
      </p:sp>
      <p:sp>
        <p:nvSpPr>
          <p:cNvPr id="13" name="TextBox 12">
            <a:extLst>
              <a:ext uri="{FF2B5EF4-FFF2-40B4-BE49-F238E27FC236}">
                <a16:creationId xmlns:a16="http://schemas.microsoft.com/office/drawing/2014/main" id="{D0B2326F-5870-417B-9DEC-82B5F571791B}"/>
              </a:ext>
            </a:extLst>
          </p:cNvPr>
          <p:cNvSpPr txBox="1"/>
          <p:nvPr/>
        </p:nvSpPr>
        <p:spPr>
          <a:xfrm>
            <a:off x="2947480" y="4791069"/>
            <a:ext cx="1809345" cy="461665"/>
          </a:xfrm>
          <a:prstGeom prst="rect">
            <a:avLst/>
          </a:prstGeom>
          <a:noFill/>
        </p:spPr>
        <p:txBody>
          <a:bodyPr wrap="square" rtlCol="0">
            <a:spAutoFit/>
          </a:bodyPr>
          <a:lstStyle/>
          <a:p>
            <a:r>
              <a:rPr lang="en-US" sz="2400" b="1" dirty="0"/>
              <a:t>demand_2</a:t>
            </a:r>
          </a:p>
        </p:txBody>
      </p:sp>
      <p:cxnSp>
        <p:nvCxnSpPr>
          <p:cNvPr id="15" name="Straight Arrow Connector 14">
            <a:extLst>
              <a:ext uri="{FF2B5EF4-FFF2-40B4-BE49-F238E27FC236}">
                <a16:creationId xmlns:a16="http://schemas.microsoft.com/office/drawing/2014/main" id="{8A68FB4E-B2C4-469D-8498-7EEA4A0D7F1C}"/>
              </a:ext>
            </a:extLst>
          </p:cNvPr>
          <p:cNvCxnSpPr>
            <a:stCxn id="7" idx="4"/>
            <a:endCxn id="3" idx="0"/>
          </p:cNvCxnSpPr>
          <p:nvPr/>
        </p:nvCxnSpPr>
        <p:spPr>
          <a:xfrm>
            <a:off x="2577898" y="2699412"/>
            <a:ext cx="0" cy="6676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FACBB3-9EA7-4DCA-B57B-C6570CD22452}"/>
              </a:ext>
            </a:extLst>
          </p:cNvPr>
          <p:cNvCxnSpPr>
            <a:cxnSpLocks/>
            <a:stCxn id="2" idx="2"/>
            <a:endCxn id="6" idx="0"/>
          </p:cNvCxnSpPr>
          <p:nvPr/>
        </p:nvCxnSpPr>
        <p:spPr>
          <a:xfrm>
            <a:off x="2529259" y="3884886"/>
            <a:ext cx="1196504" cy="7600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4A7C637-8CAA-461E-8E1D-899D2053D431}"/>
              </a:ext>
            </a:extLst>
          </p:cNvPr>
          <p:cNvCxnSpPr>
            <a:cxnSpLocks/>
            <a:stCxn id="2" idx="2"/>
            <a:endCxn id="5" idx="0"/>
          </p:cNvCxnSpPr>
          <p:nvPr/>
        </p:nvCxnSpPr>
        <p:spPr>
          <a:xfrm flipH="1">
            <a:off x="1309597" y="3884886"/>
            <a:ext cx="1219662" cy="7600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20398E03-019E-4E28-B296-EB946C49CB9D}"/>
              </a:ext>
            </a:extLst>
          </p:cNvPr>
          <p:cNvPicPr/>
          <p:nvPr/>
        </p:nvPicPr>
        <p:blipFill rotWithShape="1">
          <a:blip r:embed="rId2"/>
          <a:srcRect l="4369" t="49280" r="73562" b="43081"/>
          <a:stretch/>
        </p:blipFill>
        <p:spPr>
          <a:xfrm>
            <a:off x="5350283" y="5476672"/>
            <a:ext cx="5726672" cy="1060364"/>
          </a:xfrm>
          <a:prstGeom prst="rect">
            <a:avLst/>
          </a:prstGeom>
          <a:ln>
            <a:noFill/>
          </a:ln>
        </p:spPr>
      </p:pic>
      <p:sp>
        <p:nvSpPr>
          <p:cNvPr id="9" name="Slide Number Placeholder 8">
            <a:extLst>
              <a:ext uri="{FF2B5EF4-FFF2-40B4-BE49-F238E27FC236}">
                <a16:creationId xmlns:a16="http://schemas.microsoft.com/office/drawing/2014/main" id="{C1968ABB-1A37-47FC-A20C-785B17AC5628}"/>
              </a:ext>
            </a:extLst>
          </p:cNvPr>
          <p:cNvSpPr>
            <a:spLocks noGrp="1"/>
          </p:cNvSpPr>
          <p:nvPr>
            <p:ph type="sldNum" sz="quarter" idx="12"/>
          </p:nvPr>
        </p:nvSpPr>
        <p:spPr/>
        <p:txBody>
          <a:bodyPr/>
          <a:lstStyle/>
          <a:p>
            <a:fld id="{A2365A1B-FCB9-4C12-A893-7494CDB3E9D8}" type="slidenum">
              <a:rPr lang="en-US" smtClean="0"/>
              <a:t>12</a:t>
            </a:fld>
            <a:endParaRPr lang="en-US"/>
          </a:p>
        </p:txBody>
      </p:sp>
      <p:sp>
        <p:nvSpPr>
          <p:cNvPr id="10" name="Oval 9">
            <a:extLst>
              <a:ext uri="{FF2B5EF4-FFF2-40B4-BE49-F238E27FC236}">
                <a16:creationId xmlns:a16="http://schemas.microsoft.com/office/drawing/2014/main" id="{68BC4EBE-17C9-4226-9A88-D9EA88239E51}"/>
              </a:ext>
            </a:extLst>
          </p:cNvPr>
          <p:cNvSpPr/>
          <p:nvPr/>
        </p:nvSpPr>
        <p:spPr>
          <a:xfrm>
            <a:off x="7029450" y="2162175"/>
            <a:ext cx="3295650" cy="46579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0808FDA-3457-43F3-8D5F-B5605E9FB30D}"/>
              </a:ext>
            </a:extLst>
          </p:cNvPr>
          <p:cNvSpPr txBox="1"/>
          <p:nvPr/>
        </p:nvSpPr>
        <p:spPr>
          <a:xfrm>
            <a:off x="196586" y="449109"/>
            <a:ext cx="5189638" cy="523220"/>
          </a:xfrm>
          <a:prstGeom prst="rect">
            <a:avLst/>
          </a:prstGeom>
          <a:noFill/>
        </p:spPr>
        <p:txBody>
          <a:bodyPr wrap="square" rtlCol="0">
            <a:spAutoFit/>
          </a:bodyPr>
          <a:lstStyle/>
          <a:p>
            <a:r>
              <a:rPr lang="en-US" sz="2800" b="1" dirty="0"/>
              <a:t>Let’s start with a simple example:</a:t>
            </a:r>
          </a:p>
        </p:txBody>
      </p:sp>
    </p:spTree>
    <p:extLst>
      <p:ext uri="{BB962C8B-B14F-4D97-AF65-F5344CB8AC3E}">
        <p14:creationId xmlns:p14="http://schemas.microsoft.com/office/powerpoint/2010/main" val="356714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ECF8C4-F8DE-4FD2-BC92-E97A2DDDE234}"/>
              </a:ext>
            </a:extLst>
          </p:cNvPr>
          <p:cNvPicPr/>
          <p:nvPr/>
        </p:nvPicPr>
        <p:blipFill rotWithShape="1">
          <a:blip r:embed="rId2"/>
          <a:srcRect l="4369" t="12136" r="73562" b="50720"/>
          <a:stretch/>
        </p:blipFill>
        <p:spPr>
          <a:xfrm>
            <a:off x="5350284" y="243142"/>
            <a:ext cx="5726672" cy="5155709"/>
          </a:xfrm>
          <a:prstGeom prst="rect">
            <a:avLst/>
          </a:prstGeom>
          <a:ln>
            <a:noFill/>
          </a:ln>
        </p:spPr>
      </p:pic>
      <p:sp>
        <p:nvSpPr>
          <p:cNvPr id="2" name="Rectangle 1">
            <a:extLst>
              <a:ext uri="{FF2B5EF4-FFF2-40B4-BE49-F238E27FC236}">
                <a16:creationId xmlns:a16="http://schemas.microsoft.com/office/drawing/2014/main" id="{19006A0D-CEC7-48A1-95E0-D62C6FBC6769}"/>
              </a:ext>
            </a:extLst>
          </p:cNvPr>
          <p:cNvSpPr/>
          <p:nvPr/>
        </p:nvSpPr>
        <p:spPr>
          <a:xfrm>
            <a:off x="1517582" y="3310954"/>
            <a:ext cx="2023353" cy="57393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A1D41F2-6DBE-45FD-85A4-DAD7AE887CD2}"/>
              </a:ext>
            </a:extLst>
          </p:cNvPr>
          <p:cNvSpPr txBox="1"/>
          <p:nvPr/>
        </p:nvSpPr>
        <p:spPr>
          <a:xfrm>
            <a:off x="1673225" y="3367087"/>
            <a:ext cx="1809345" cy="461665"/>
          </a:xfrm>
          <a:prstGeom prst="rect">
            <a:avLst/>
          </a:prstGeom>
          <a:noFill/>
        </p:spPr>
        <p:txBody>
          <a:bodyPr wrap="square" rtlCol="0">
            <a:spAutoFit/>
          </a:bodyPr>
          <a:lstStyle/>
          <a:p>
            <a:r>
              <a:rPr lang="en-US" sz="2400" b="1" dirty="0"/>
              <a:t>reservoir_1</a:t>
            </a:r>
          </a:p>
        </p:txBody>
      </p:sp>
      <p:sp>
        <p:nvSpPr>
          <p:cNvPr id="5" name="Oval 4">
            <a:extLst>
              <a:ext uri="{FF2B5EF4-FFF2-40B4-BE49-F238E27FC236}">
                <a16:creationId xmlns:a16="http://schemas.microsoft.com/office/drawing/2014/main" id="{5906F611-7C16-40E0-8EBC-31CD84F32BDE}"/>
              </a:ext>
            </a:extLst>
          </p:cNvPr>
          <p:cNvSpPr/>
          <p:nvPr/>
        </p:nvSpPr>
        <p:spPr>
          <a:xfrm>
            <a:off x="434107" y="4644956"/>
            <a:ext cx="1750979" cy="753895"/>
          </a:xfrm>
          <a:prstGeom prst="ellipse">
            <a:avLst/>
          </a:prstGeom>
          <a:solidFill>
            <a:srgbClr val="CE62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4944FF3-59D8-447C-8F45-539774D50FCC}"/>
              </a:ext>
            </a:extLst>
          </p:cNvPr>
          <p:cNvSpPr/>
          <p:nvPr/>
        </p:nvSpPr>
        <p:spPr>
          <a:xfrm>
            <a:off x="2850273" y="4644956"/>
            <a:ext cx="1750979" cy="753895"/>
          </a:xfrm>
          <a:prstGeom prst="ellipse">
            <a:avLst/>
          </a:prstGeom>
          <a:solidFill>
            <a:srgbClr val="CE62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172908-0AD8-44C8-87B0-EDAA3865931F}"/>
              </a:ext>
            </a:extLst>
          </p:cNvPr>
          <p:cNvSpPr/>
          <p:nvPr/>
        </p:nvSpPr>
        <p:spPr>
          <a:xfrm>
            <a:off x="1673226" y="1655310"/>
            <a:ext cx="1809344" cy="104410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0DE349F-73B7-45AE-B945-916494BECFB5}"/>
              </a:ext>
            </a:extLst>
          </p:cNvPr>
          <p:cNvSpPr txBox="1"/>
          <p:nvPr/>
        </p:nvSpPr>
        <p:spPr>
          <a:xfrm>
            <a:off x="573930" y="4791069"/>
            <a:ext cx="1809345" cy="461665"/>
          </a:xfrm>
          <a:prstGeom prst="rect">
            <a:avLst/>
          </a:prstGeom>
          <a:noFill/>
        </p:spPr>
        <p:txBody>
          <a:bodyPr wrap="square" rtlCol="0">
            <a:spAutoFit/>
          </a:bodyPr>
          <a:lstStyle/>
          <a:p>
            <a:r>
              <a:rPr lang="en-US" sz="2400" b="1" dirty="0"/>
              <a:t>demand_1</a:t>
            </a:r>
          </a:p>
        </p:txBody>
      </p:sp>
      <p:sp>
        <p:nvSpPr>
          <p:cNvPr id="12" name="TextBox 11">
            <a:extLst>
              <a:ext uri="{FF2B5EF4-FFF2-40B4-BE49-F238E27FC236}">
                <a16:creationId xmlns:a16="http://schemas.microsoft.com/office/drawing/2014/main" id="{DBD2ABDF-E52F-4F9F-9995-255113848DAF}"/>
              </a:ext>
            </a:extLst>
          </p:cNvPr>
          <p:cNvSpPr txBox="1"/>
          <p:nvPr/>
        </p:nvSpPr>
        <p:spPr>
          <a:xfrm>
            <a:off x="1673226" y="1796976"/>
            <a:ext cx="1809345" cy="830997"/>
          </a:xfrm>
          <a:prstGeom prst="rect">
            <a:avLst/>
          </a:prstGeom>
          <a:noFill/>
        </p:spPr>
        <p:txBody>
          <a:bodyPr wrap="square" rtlCol="0">
            <a:spAutoFit/>
          </a:bodyPr>
          <a:lstStyle/>
          <a:p>
            <a:pPr algn="ctr"/>
            <a:r>
              <a:rPr lang="en-US" sz="2400" b="1" dirty="0"/>
              <a:t>upstream basin</a:t>
            </a:r>
          </a:p>
        </p:txBody>
      </p:sp>
      <p:sp>
        <p:nvSpPr>
          <p:cNvPr id="13" name="TextBox 12">
            <a:extLst>
              <a:ext uri="{FF2B5EF4-FFF2-40B4-BE49-F238E27FC236}">
                <a16:creationId xmlns:a16="http://schemas.microsoft.com/office/drawing/2014/main" id="{D0B2326F-5870-417B-9DEC-82B5F571791B}"/>
              </a:ext>
            </a:extLst>
          </p:cNvPr>
          <p:cNvSpPr txBox="1"/>
          <p:nvPr/>
        </p:nvSpPr>
        <p:spPr>
          <a:xfrm>
            <a:off x="2947480" y="4791069"/>
            <a:ext cx="1809345" cy="461665"/>
          </a:xfrm>
          <a:prstGeom prst="rect">
            <a:avLst/>
          </a:prstGeom>
          <a:noFill/>
        </p:spPr>
        <p:txBody>
          <a:bodyPr wrap="square" rtlCol="0">
            <a:spAutoFit/>
          </a:bodyPr>
          <a:lstStyle/>
          <a:p>
            <a:r>
              <a:rPr lang="en-US" sz="2400" b="1" dirty="0"/>
              <a:t>demand_2</a:t>
            </a:r>
          </a:p>
        </p:txBody>
      </p:sp>
      <p:cxnSp>
        <p:nvCxnSpPr>
          <p:cNvPr id="15" name="Straight Arrow Connector 14">
            <a:extLst>
              <a:ext uri="{FF2B5EF4-FFF2-40B4-BE49-F238E27FC236}">
                <a16:creationId xmlns:a16="http://schemas.microsoft.com/office/drawing/2014/main" id="{8A68FB4E-B2C4-469D-8498-7EEA4A0D7F1C}"/>
              </a:ext>
            </a:extLst>
          </p:cNvPr>
          <p:cNvCxnSpPr>
            <a:stCxn id="7" idx="4"/>
            <a:endCxn id="3" idx="0"/>
          </p:cNvCxnSpPr>
          <p:nvPr/>
        </p:nvCxnSpPr>
        <p:spPr>
          <a:xfrm>
            <a:off x="2577898" y="2699412"/>
            <a:ext cx="0" cy="6676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FACBB3-9EA7-4DCA-B57B-C6570CD22452}"/>
              </a:ext>
            </a:extLst>
          </p:cNvPr>
          <p:cNvCxnSpPr>
            <a:cxnSpLocks/>
            <a:stCxn id="2" idx="2"/>
            <a:endCxn id="6" idx="0"/>
          </p:cNvCxnSpPr>
          <p:nvPr/>
        </p:nvCxnSpPr>
        <p:spPr>
          <a:xfrm>
            <a:off x="2529259" y="3884886"/>
            <a:ext cx="1196504" cy="7600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4A7C637-8CAA-461E-8E1D-899D2053D431}"/>
              </a:ext>
            </a:extLst>
          </p:cNvPr>
          <p:cNvCxnSpPr>
            <a:cxnSpLocks/>
            <a:stCxn id="2" idx="2"/>
            <a:endCxn id="5" idx="0"/>
          </p:cNvCxnSpPr>
          <p:nvPr/>
        </p:nvCxnSpPr>
        <p:spPr>
          <a:xfrm flipH="1">
            <a:off x="1309597" y="3884886"/>
            <a:ext cx="1219662" cy="7600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C1968ABB-1A37-47FC-A20C-785B17AC5628}"/>
              </a:ext>
            </a:extLst>
          </p:cNvPr>
          <p:cNvSpPr>
            <a:spLocks noGrp="1"/>
          </p:cNvSpPr>
          <p:nvPr>
            <p:ph type="sldNum" sz="quarter" idx="12"/>
          </p:nvPr>
        </p:nvSpPr>
        <p:spPr/>
        <p:txBody>
          <a:bodyPr/>
          <a:lstStyle/>
          <a:p>
            <a:fld id="{A2365A1B-FCB9-4C12-A893-7494CDB3E9D8}" type="slidenum">
              <a:rPr lang="en-US" smtClean="0"/>
              <a:t>13</a:t>
            </a:fld>
            <a:endParaRPr lang="en-US"/>
          </a:p>
        </p:txBody>
      </p:sp>
      <p:sp>
        <p:nvSpPr>
          <p:cNvPr id="18" name="TextBox 17">
            <a:extLst>
              <a:ext uri="{FF2B5EF4-FFF2-40B4-BE49-F238E27FC236}">
                <a16:creationId xmlns:a16="http://schemas.microsoft.com/office/drawing/2014/main" id="{00808FDA-3457-43F3-8D5F-B5605E9FB30D}"/>
              </a:ext>
            </a:extLst>
          </p:cNvPr>
          <p:cNvSpPr txBox="1"/>
          <p:nvPr/>
        </p:nvSpPr>
        <p:spPr>
          <a:xfrm>
            <a:off x="196586" y="449109"/>
            <a:ext cx="5189638" cy="523220"/>
          </a:xfrm>
          <a:prstGeom prst="rect">
            <a:avLst/>
          </a:prstGeom>
          <a:noFill/>
        </p:spPr>
        <p:txBody>
          <a:bodyPr wrap="square" rtlCol="0">
            <a:spAutoFit/>
          </a:bodyPr>
          <a:lstStyle/>
          <a:p>
            <a:r>
              <a:rPr lang="en-US" sz="2800" b="1" dirty="0"/>
              <a:t>Let’s start with a simple example:</a:t>
            </a:r>
          </a:p>
        </p:txBody>
      </p:sp>
      <p:sp>
        <p:nvSpPr>
          <p:cNvPr id="20" name="Oval 19">
            <a:extLst>
              <a:ext uri="{FF2B5EF4-FFF2-40B4-BE49-F238E27FC236}">
                <a16:creationId xmlns:a16="http://schemas.microsoft.com/office/drawing/2014/main" id="{30E55816-8809-42C9-B335-A5EFC07162A6}"/>
              </a:ext>
            </a:extLst>
          </p:cNvPr>
          <p:cNvSpPr/>
          <p:nvPr/>
        </p:nvSpPr>
        <p:spPr>
          <a:xfrm>
            <a:off x="7029450" y="2162175"/>
            <a:ext cx="3295650" cy="46579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22A25F-EAD7-4799-9E7F-C22542903575}"/>
              </a:ext>
            </a:extLst>
          </p:cNvPr>
          <p:cNvSpPr/>
          <p:nvPr/>
        </p:nvSpPr>
        <p:spPr>
          <a:xfrm>
            <a:off x="5171579" y="2860872"/>
            <a:ext cx="6487018" cy="825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FDAF8392-C59E-4EE8-BEDA-DE69BC86C00F}"/>
              </a:ext>
            </a:extLst>
          </p:cNvPr>
          <p:cNvPicPr/>
          <p:nvPr/>
        </p:nvPicPr>
        <p:blipFill rotWithShape="1">
          <a:blip r:embed="rId2"/>
          <a:srcRect l="4369" t="56732" r="71021" b="25288"/>
          <a:stretch/>
        </p:blipFill>
        <p:spPr>
          <a:xfrm>
            <a:off x="5171579" y="3429000"/>
            <a:ext cx="6589319" cy="2946164"/>
          </a:xfrm>
          <a:prstGeom prst="rect">
            <a:avLst/>
          </a:prstGeom>
          <a:ln>
            <a:solidFill>
              <a:schemeClr val="tx1"/>
            </a:solidFill>
          </a:ln>
        </p:spPr>
      </p:pic>
    </p:spTree>
    <p:extLst>
      <p:ext uri="{BB962C8B-B14F-4D97-AF65-F5344CB8AC3E}">
        <p14:creationId xmlns:p14="http://schemas.microsoft.com/office/powerpoint/2010/main" val="4160178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ECF8C4-F8DE-4FD2-BC92-E97A2DDDE234}"/>
              </a:ext>
            </a:extLst>
          </p:cNvPr>
          <p:cNvPicPr/>
          <p:nvPr/>
        </p:nvPicPr>
        <p:blipFill rotWithShape="1">
          <a:blip r:embed="rId2"/>
          <a:srcRect l="4369" t="12136" r="73562" b="50720"/>
          <a:stretch/>
        </p:blipFill>
        <p:spPr>
          <a:xfrm>
            <a:off x="5350284" y="243142"/>
            <a:ext cx="5726672" cy="5155709"/>
          </a:xfrm>
          <a:prstGeom prst="rect">
            <a:avLst/>
          </a:prstGeom>
          <a:ln>
            <a:noFill/>
          </a:ln>
        </p:spPr>
      </p:pic>
      <p:sp>
        <p:nvSpPr>
          <p:cNvPr id="2" name="Rectangle 1">
            <a:extLst>
              <a:ext uri="{FF2B5EF4-FFF2-40B4-BE49-F238E27FC236}">
                <a16:creationId xmlns:a16="http://schemas.microsoft.com/office/drawing/2014/main" id="{19006A0D-CEC7-48A1-95E0-D62C6FBC6769}"/>
              </a:ext>
            </a:extLst>
          </p:cNvPr>
          <p:cNvSpPr/>
          <p:nvPr/>
        </p:nvSpPr>
        <p:spPr>
          <a:xfrm>
            <a:off x="1517582" y="3310954"/>
            <a:ext cx="2023353" cy="57393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A1D41F2-6DBE-45FD-85A4-DAD7AE887CD2}"/>
              </a:ext>
            </a:extLst>
          </p:cNvPr>
          <p:cNvSpPr txBox="1"/>
          <p:nvPr/>
        </p:nvSpPr>
        <p:spPr>
          <a:xfrm>
            <a:off x="1673225" y="3367087"/>
            <a:ext cx="1809345" cy="461665"/>
          </a:xfrm>
          <a:prstGeom prst="rect">
            <a:avLst/>
          </a:prstGeom>
          <a:noFill/>
        </p:spPr>
        <p:txBody>
          <a:bodyPr wrap="square" rtlCol="0">
            <a:spAutoFit/>
          </a:bodyPr>
          <a:lstStyle/>
          <a:p>
            <a:r>
              <a:rPr lang="en-US" sz="2400" b="1" dirty="0"/>
              <a:t>reservoir_1</a:t>
            </a:r>
          </a:p>
        </p:txBody>
      </p:sp>
      <p:sp>
        <p:nvSpPr>
          <p:cNvPr id="5" name="Oval 4">
            <a:extLst>
              <a:ext uri="{FF2B5EF4-FFF2-40B4-BE49-F238E27FC236}">
                <a16:creationId xmlns:a16="http://schemas.microsoft.com/office/drawing/2014/main" id="{5906F611-7C16-40E0-8EBC-31CD84F32BDE}"/>
              </a:ext>
            </a:extLst>
          </p:cNvPr>
          <p:cNvSpPr/>
          <p:nvPr/>
        </p:nvSpPr>
        <p:spPr>
          <a:xfrm>
            <a:off x="434107" y="4644956"/>
            <a:ext cx="1750979" cy="753895"/>
          </a:xfrm>
          <a:prstGeom prst="ellipse">
            <a:avLst/>
          </a:prstGeom>
          <a:solidFill>
            <a:srgbClr val="CE62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4944FF3-59D8-447C-8F45-539774D50FCC}"/>
              </a:ext>
            </a:extLst>
          </p:cNvPr>
          <p:cNvSpPr/>
          <p:nvPr/>
        </p:nvSpPr>
        <p:spPr>
          <a:xfrm>
            <a:off x="2850273" y="4644956"/>
            <a:ext cx="1750979" cy="753895"/>
          </a:xfrm>
          <a:prstGeom prst="ellipse">
            <a:avLst/>
          </a:prstGeom>
          <a:solidFill>
            <a:srgbClr val="CE62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172908-0AD8-44C8-87B0-EDAA3865931F}"/>
              </a:ext>
            </a:extLst>
          </p:cNvPr>
          <p:cNvSpPr/>
          <p:nvPr/>
        </p:nvSpPr>
        <p:spPr>
          <a:xfrm>
            <a:off x="1673226" y="1655310"/>
            <a:ext cx="1809344" cy="104410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0DE349F-73B7-45AE-B945-916494BECFB5}"/>
              </a:ext>
            </a:extLst>
          </p:cNvPr>
          <p:cNvSpPr txBox="1"/>
          <p:nvPr/>
        </p:nvSpPr>
        <p:spPr>
          <a:xfrm>
            <a:off x="573930" y="4791069"/>
            <a:ext cx="1809345" cy="461665"/>
          </a:xfrm>
          <a:prstGeom prst="rect">
            <a:avLst/>
          </a:prstGeom>
          <a:noFill/>
        </p:spPr>
        <p:txBody>
          <a:bodyPr wrap="square" rtlCol="0">
            <a:spAutoFit/>
          </a:bodyPr>
          <a:lstStyle/>
          <a:p>
            <a:r>
              <a:rPr lang="en-US" sz="2400" b="1" dirty="0"/>
              <a:t>demand_1</a:t>
            </a:r>
          </a:p>
        </p:txBody>
      </p:sp>
      <p:sp>
        <p:nvSpPr>
          <p:cNvPr id="12" name="TextBox 11">
            <a:extLst>
              <a:ext uri="{FF2B5EF4-FFF2-40B4-BE49-F238E27FC236}">
                <a16:creationId xmlns:a16="http://schemas.microsoft.com/office/drawing/2014/main" id="{DBD2ABDF-E52F-4F9F-9995-255113848DAF}"/>
              </a:ext>
            </a:extLst>
          </p:cNvPr>
          <p:cNvSpPr txBox="1"/>
          <p:nvPr/>
        </p:nvSpPr>
        <p:spPr>
          <a:xfrm>
            <a:off x="1673226" y="1796976"/>
            <a:ext cx="1809345" cy="830997"/>
          </a:xfrm>
          <a:prstGeom prst="rect">
            <a:avLst/>
          </a:prstGeom>
          <a:noFill/>
        </p:spPr>
        <p:txBody>
          <a:bodyPr wrap="square" rtlCol="0">
            <a:spAutoFit/>
          </a:bodyPr>
          <a:lstStyle/>
          <a:p>
            <a:pPr algn="ctr"/>
            <a:r>
              <a:rPr lang="en-US" sz="2400" b="1" dirty="0"/>
              <a:t>upstream basin</a:t>
            </a:r>
          </a:p>
        </p:txBody>
      </p:sp>
      <p:sp>
        <p:nvSpPr>
          <p:cNvPr id="13" name="TextBox 12">
            <a:extLst>
              <a:ext uri="{FF2B5EF4-FFF2-40B4-BE49-F238E27FC236}">
                <a16:creationId xmlns:a16="http://schemas.microsoft.com/office/drawing/2014/main" id="{D0B2326F-5870-417B-9DEC-82B5F571791B}"/>
              </a:ext>
            </a:extLst>
          </p:cNvPr>
          <p:cNvSpPr txBox="1"/>
          <p:nvPr/>
        </p:nvSpPr>
        <p:spPr>
          <a:xfrm>
            <a:off x="2947480" y="4791069"/>
            <a:ext cx="1809345" cy="461665"/>
          </a:xfrm>
          <a:prstGeom prst="rect">
            <a:avLst/>
          </a:prstGeom>
          <a:noFill/>
        </p:spPr>
        <p:txBody>
          <a:bodyPr wrap="square" rtlCol="0">
            <a:spAutoFit/>
          </a:bodyPr>
          <a:lstStyle/>
          <a:p>
            <a:r>
              <a:rPr lang="en-US" sz="2400" b="1" dirty="0"/>
              <a:t>demand_2</a:t>
            </a:r>
          </a:p>
        </p:txBody>
      </p:sp>
      <p:cxnSp>
        <p:nvCxnSpPr>
          <p:cNvPr id="15" name="Straight Arrow Connector 14">
            <a:extLst>
              <a:ext uri="{FF2B5EF4-FFF2-40B4-BE49-F238E27FC236}">
                <a16:creationId xmlns:a16="http://schemas.microsoft.com/office/drawing/2014/main" id="{8A68FB4E-B2C4-469D-8498-7EEA4A0D7F1C}"/>
              </a:ext>
            </a:extLst>
          </p:cNvPr>
          <p:cNvCxnSpPr>
            <a:stCxn id="7" idx="4"/>
            <a:endCxn id="3" idx="0"/>
          </p:cNvCxnSpPr>
          <p:nvPr/>
        </p:nvCxnSpPr>
        <p:spPr>
          <a:xfrm>
            <a:off x="2577898" y="2699412"/>
            <a:ext cx="0" cy="6676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FACBB3-9EA7-4DCA-B57B-C6570CD22452}"/>
              </a:ext>
            </a:extLst>
          </p:cNvPr>
          <p:cNvCxnSpPr>
            <a:cxnSpLocks/>
            <a:stCxn id="2" idx="2"/>
            <a:endCxn id="6" idx="0"/>
          </p:cNvCxnSpPr>
          <p:nvPr/>
        </p:nvCxnSpPr>
        <p:spPr>
          <a:xfrm>
            <a:off x="2529259" y="3884886"/>
            <a:ext cx="1196504" cy="7600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4A7C637-8CAA-461E-8E1D-899D2053D431}"/>
              </a:ext>
            </a:extLst>
          </p:cNvPr>
          <p:cNvCxnSpPr>
            <a:cxnSpLocks/>
            <a:stCxn id="2" idx="2"/>
            <a:endCxn id="5" idx="0"/>
          </p:cNvCxnSpPr>
          <p:nvPr/>
        </p:nvCxnSpPr>
        <p:spPr>
          <a:xfrm flipH="1">
            <a:off x="1309597" y="3884886"/>
            <a:ext cx="1219662" cy="7600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20398E03-019E-4E28-B296-EB946C49CB9D}"/>
              </a:ext>
            </a:extLst>
          </p:cNvPr>
          <p:cNvPicPr/>
          <p:nvPr/>
        </p:nvPicPr>
        <p:blipFill rotWithShape="1">
          <a:blip r:embed="rId2"/>
          <a:srcRect l="4369" t="49280" r="73562" b="43081"/>
          <a:stretch/>
        </p:blipFill>
        <p:spPr>
          <a:xfrm>
            <a:off x="5350283" y="5476672"/>
            <a:ext cx="5726672" cy="1060364"/>
          </a:xfrm>
          <a:prstGeom prst="rect">
            <a:avLst/>
          </a:prstGeom>
          <a:ln>
            <a:noFill/>
          </a:ln>
        </p:spPr>
      </p:pic>
      <p:sp>
        <p:nvSpPr>
          <p:cNvPr id="9" name="Slide Number Placeholder 8">
            <a:extLst>
              <a:ext uri="{FF2B5EF4-FFF2-40B4-BE49-F238E27FC236}">
                <a16:creationId xmlns:a16="http://schemas.microsoft.com/office/drawing/2014/main" id="{C1968ABB-1A37-47FC-A20C-785B17AC5628}"/>
              </a:ext>
            </a:extLst>
          </p:cNvPr>
          <p:cNvSpPr>
            <a:spLocks noGrp="1"/>
          </p:cNvSpPr>
          <p:nvPr>
            <p:ph type="sldNum" sz="quarter" idx="12"/>
          </p:nvPr>
        </p:nvSpPr>
        <p:spPr/>
        <p:txBody>
          <a:bodyPr/>
          <a:lstStyle/>
          <a:p>
            <a:fld id="{A2365A1B-FCB9-4C12-A893-7494CDB3E9D8}" type="slidenum">
              <a:rPr lang="en-US" smtClean="0"/>
              <a:t>14</a:t>
            </a:fld>
            <a:endParaRPr lang="en-US"/>
          </a:p>
        </p:txBody>
      </p:sp>
      <p:sp>
        <p:nvSpPr>
          <p:cNvPr id="10" name="Oval 9">
            <a:extLst>
              <a:ext uri="{FF2B5EF4-FFF2-40B4-BE49-F238E27FC236}">
                <a16:creationId xmlns:a16="http://schemas.microsoft.com/office/drawing/2014/main" id="{68BC4EBE-17C9-4226-9A88-D9EA88239E51}"/>
              </a:ext>
            </a:extLst>
          </p:cNvPr>
          <p:cNvSpPr/>
          <p:nvPr/>
        </p:nvSpPr>
        <p:spPr>
          <a:xfrm>
            <a:off x="7373637" y="4412057"/>
            <a:ext cx="2751438" cy="46579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0808FDA-3457-43F3-8D5F-B5605E9FB30D}"/>
              </a:ext>
            </a:extLst>
          </p:cNvPr>
          <p:cNvSpPr txBox="1"/>
          <p:nvPr/>
        </p:nvSpPr>
        <p:spPr>
          <a:xfrm>
            <a:off x="196586" y="449109"/>
            <a:ext cx="5189638" cy="523220"/>
          </a:xfrm>
          <a:prstGeom prst="rect">
            <a:avLst/>
          </a:prstGeom>
          <a:noFill/>
        </p:spPr>
        <p:txBody>
          <a:bodyPr wrap="square" rtlCol="0">
            <a:spAutoFit/>
          </a:bodyPr>
          <a:lstStyle/>
          <a:p>
            <a:r>
              <a:rPr lang="en-US" sz="2800" b="1" dirty="0"/>
              <a:t>Let’s start with a simple example:</a:t>
            </a:r>
          </a:p>
        </p:txBody>
      </p:sp>
      <p:pic>
        <p:nvPicPr>
          <p:cNvPr id="20" name="Picture 19">
            <a:extLst>
              <a:ext uri="{FF2B5EF4-FFF2-40B4-BE49-F238E27FC236}">
                <a16:creationId xmlns:a16="http://schemas.microsoft.com/office/drawing/2014/main" id="{FA828287-AEF7-4598-9BE1-B39893130C54}"/>
              </a:ext>
            </a:extLst>
          </p:cNvPr>
          <p:cNvPicPr/>
          <p:nvPr/>
        </p:nvPicPr>
        <p:blipFill rotWithShape="1">
          <a:blip r:embed="rId2"/>
          <a:srcRect l="4369" t="56732" r="71021" b="25288"/>
          <a:stretch/>
        </p:blipFill>
        <p:spPr>
          <a:xfrm>
            <a:off x="5315940" y="998596"/>
            <a:ext cx="6589319" cy="2946164"/>
          </a:xfrm>
          <a:prstGeom prst="rect">
            <a:avLst/>
          </a:prstGeom>
          <a:ln>
            <a:solidFill>
              <a:schemeClr val="tx1"/>
            </a:solidFill>
          </a:ln>
        </p:spPr>
      </p:pic>
      <p:sp>
        <p:nvSpPr>
          <p:cNvPr id="8" name="Rectangle 7">
            <a:extLst>
              <a:ext uri="{FF2B5EF4-FFF2-40B4-BE49-F238E27FC236}">
                <a16:creationId xmlns:a16="http://schemas.microsoft.com/office/drawing/2014/main" id="{1EE78646-9CD5-47D7-96B1-764BF7D888AB}"/>
              </a:ext>
            </a:extLst>
          </p:cNvPr>
          <p:cNvSpPr/>
          <p:nvPr/>
        </p:nvSpPr>
        <p:spPr>
          <a:xfrm>
            <a:off x="5386224" y="155981"/>
            <a:ext cx="4448440" cy="835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10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ECF8C4-F8DE-4FD2-BC92-E97A2DDDE234}"/>
              </a:ext>
            </a:extLst>
          </p:cNvPr>
          <p:cNvPicPr/>
          <p:nvPr/>
        </p:nvPicPr>
        <p:blipFill rotWithShape="1">
          <a:blip r:embed="rId2"/>
          <a:srcRect l="4369" t="12136" r="73562" b="50720"/>
          <a:stretch/>
        </p:blipFill>
        <p:spPr>
          <a:xfrm>
            <a:off x="5350284" y="243142"/>
            <a:ext cx="5726672" cy="5155709"/>
          </a:xfrm>
          <a:prstGeom prst="rect">
            <a:avLst/>
          </a:prstGeom>
          <a:ln>
            <a:noFill/>
          </a:ln>
        </p:spPr>
      </p:pic>
      <p:sp>
        <p:nvSpPr>
          <p:cNvPr id="2" name="Rectangle 1">
            <a:extLst>
              <a:ext uri="{FF2B5EF4-FFF2-40B4-BE49-F238E27FC236}">
                <a16:creationId xmlns:a16="http://schemas.microsoft.com/office/drawing/2014/main" id="{19006A0D-CEC7-48A1-95E0-D62C6FBC6769}"/>
              </a:ext>
            </a:extLst>
          </p:cNvPr>
          <p:cNvSpPr/>
          <p:nvPr/>
        </p:nvSpPr>
        <p:spPr>
          <a:xfrm>
            <a:off x="1517582" y="3310954"/>
            <a:ext cx="2023353" cy="57393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A1D41F2-6DBE-45FD-85A4-DAD7AE887CD2}"/>
              </a:ext>
            </a:extLst>
          </p:cNvPr>
          <p:cNvSpPr txBox="1"/>
          <p:nvPr/>
        </p:nvSpPr>
        <p:spPr>
          <a:xfrm>
            <a:off x="1673225" y="3367087"/>
            <a:ext cx="1809345" cy="461665"/>
          </a:xfrm>
          <a:prstGeom prst="rect">
            <a:avLst/>
          </a:prstGeom>
          <a:noFill/>
        </p:spPr>
        <p:txBody>
          <a:bodyPr wrap="square" rtlCol="0">
            <a:spAutoFit/>
          </a:bodyPr>
          <a:lstStyle/>
          <a:p>
            <a:r>
              <a:rPr lang="en-US" sz="2400" b="1" dirty="0"/>
              <a:t>reservoir_1</a:t>
            </a:r>
          </a:p>
        </p:txBody>
      </p:sp>
      <p:sp>
        <p:nvSpPr>
          <p:cNvPr id="5" name="Oval 4">
            <a:extLst>
              <a:ext uri="{FF2B5EF4-FFF2-40B4-BE49-F238E27FC236}">
                <a16:creationId xmlns:a16="http://schemas.microsoft.com/office/drawing/2014/main" id="{5906F611-7C16-40E0-8EBC-31CD84F32BDE}"/>
              </a:ext>
            </a:extLst>
          </p:cNvPr>
          <p:cNvSpPr/>
          <p:nvPr/>
        </p:nvSpPr>
        <p:spPr>
          <a:xfrm>
            <a:off x="434107" y="4644956"/>
            <a:ext cx="1750979" cy="753895"/>
          </a:xfrm>
          <a:prstGeom prst="ellipse">
            <a:avLst/>
          </a:prstGeom>
          <a:solidFill>
            <a:srgbClr val="CE62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4944FF3-59D8-447C-8F45-539774D50FCC}"/>
              </a:ext>
            </a:extLst>
          </p:cNvPr>
          <p:cNvSpPr/>
          <p:nvPr/>
        </p:nvSpPr>
        <p:spPr>
          <a:xfrm>
            <a:off x="2850273" y="4644956"/>
            <a:ext cx="1750979" cy="753895"/>
          </a:xfrm>
          <a:prstGeom prst="ellipse">
            <a:avLst/>
          </a:prstGeom>
          <a:solidFill>
            <a:srgbClr val="CE62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D172908-0AD8-44C8-87B0-EDAA3865931F}"/>
              </a:ext>
            </a:extLst>
          </p:cNvPr>
          <p:cNvSpPr/>
          <p:nvPr/>
        </p:nvSpPr>
        <p:spPr>
          <a:xfrm>
            <a:off x="1673226" y="1655310"/>
            <a:ext cx="1809344" cy="104410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0DE349F-73B7-45AE-B945-916494BECFB5}"/>
              </a:ext>
            </a:extLst>
          </p:cNvPr>
          <p:cNvSpPr txBox="1"/>
          <p:nvPr/>
        </p:nvSpPr>
        <p:spPr>
          <a:xfrm>
            <a:off x="573930" y="4791069"/>
            <a:ext cx="1809345" cy="461665"/>
          </a:xfrm>
          <a:prstGeom prst="rect">
            <a:avLst/>
          </a:prstGeom>
          <a:noFill/>
        </p:spPr>
        <p:txBody>
          <a:bodyPr wrap="square" rtlCol="0">
            <a:spAutoFit/>
          </a:bodyPr>
          <a:lstStyle/>
          <a:p>
            <a:r>
              <a:rPr lang="en-US" sz="2400" b="1" dirty="0"/>
              <a:t>demand_1</a:t>
            </a:r>
          </a:p>
        </p:txBody>
      </p:sp>
      <p:sp>
        <p:nvSpPr>
          <p:cNvPr id="12" name="TextBox 11">
            <a:extLst>
              <a:ext uri="{FF2B5EF4-FFF2-40B4-BE49-F238E27FC236}">
                <a16:creationId xmlns:a16="http://schemas.microsoft.com/office/drawing/2014/main" id="{DBD2ABDF-E52F-4F9F-9995-255113848DAF}"/>
              </a:ext>
            </a:extLst>
          </p:cNvPr>
          <p:cNvSpPr txBox="1"/>
          <p:nvPr/>
        </p:nvSpPr>
        <p:spPr>
          <a:xfrm>
            <a:off x="1673226" y="1796976"/>
            <a:ext cx="1809345" cy="830997"/>
          </a:xfrm>
          <a:prstGeom prst="rect">
            <a:avLst/>
          </a:prstGeom>
          <a:noFill/>
        </p:spPr>
        <p:txBody>
          <a:bodyPr wrap="square" rtlCol="0">
            <a:spAutoFit/>
          </a:bodyPr>
          <a:lstStyle/>
          <a:p>
            <a:pPr algn="ctr"/>
            <a:r>
              <a:rPr lang="en-US" sz="2400" b="1" dirty="0"/>
              <a:t>upstream basin</a:t>
            </a:r>
          </a:p>
        </p:txBody>
      </p:sp>
      <p:sp>
        <p:nvSpPr>
          <p:cNvPr id="13" name="TextBox 12">
            <a:extLst>
              <a:ext uri="{FF2B5EF4-FFF2-40B4-BE49-F238E27FC236}">
                <a16:creationId xmlns:a16="http://schemas.microsoft.com/office/drawing/2014/main" id="{D0B2326F-5870-417B-9DEC-82B5F571791B}"/>
              </a:ext>
            </a:extLst>
          </p:cNvPr>
          <p:cNvSpPr txBox="1"/>
          <p:nvPr/>
        </p:nvSpPr>
        <p:spPr>
          <a:xfrm>
            <a:off x="2947480" y="4791069"/>
            <a:ext cx="1809345" cy="461665"/>
          </a:xfrm>
          <a:prstGeom prst="rect">
            <a:avLst/>
          </a:prstGeom>
          <a:noFill/>
        </p:spPr>
        <p:txBody>
          <a:bodyPr wrap="square" rtlCol="0">
            <a:spAutoFit/>
          </a:bodyPr>
          <a:lstStyle/>
          <a:p>
            <a:r>
              <a:rPr lang="en-US" sz="2400" b="1" dirty="0"/>
              <a:t>demand_2</a:t>
            </a:r>
          </a:p>
        </p:txBody>
      </p:sp>
      <p:cxnSp>
        <p:nvCxnSpPr>
          <p:cNvPr id="15" name="Straight Arrow Connector 14">
            <a:extLst>
              <a:ext uri="{FF2B5EF4-FFF2-40B4-BE49-F238E27FC236}">
                <a16:creationId xmlns:a16="http://schemas.microsoft.com/office/drawing/2014/main" id="{8A68FB4E-B2C4-469D-8498-7EEA4A0D7F1C}"/>
              </a:ext>
            </a:extLst>
          </p:cNvPr>
          <p:cNvCxnSpPr>
            <a:stCxn id="7" idx="4"/>
            <a:endCxn id="3" idx="0"/>
          </p:cNvCxnSpPr>
          <p:nvPr/>
        </p:nvCxnSpPr>
        <p:spPr>
          <a:xfrm>
            <a:off x="2577898" y="2699412"/>
            <a:ext cx="0" cy="6676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FACBB3-9EA7-4DCA-B57B-C6570CD22452}"/>
              </a:ext>
            </a:extLst>
          </p:cNvPr>
          <p:cNvCxnSpPr>
            <a:cxnSpLocks/>
            <a:stCxn id="2" idx="2"/>
            <a:endCxn id="6" idx="0"/>
          </p:cNvCxnSpPr>
          <p:nvPr/>
        </p:nvCxnSpPr>
        <p:spPr>
          <a:xfrm>
            <a:off x="2529259" y="3884886"/>
            <a:ext cx="1196504" cy="7600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4A7C637-8CAA-461E-8E1D-899D2053D431}"/>
              </a:ext>
            </a:extLst>
          </p:cNvPr>
          <p:cNvCxnSpPr>
            <a:cxnSpLocks/>
            <a:stCxn id="2" idx="2"/>
            <a:endCxn id="5" idx="0"/>
          </p:cNvCxnSpPr>
          <p:nvPr/>
        </p:nvCxnSpPr>
        <p:spPr>
          <a:xfrm flipH="1">
            <a:off x="1309597" y="3884886"/>
            <a:ext cx="1219662" cy="7600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20398E03-019E-4E28-B296-EB946C49CB9D}"/>
              </a:ext>
            </a:extLst>
          </p:cNvPr>
          <p:cNvPicPr/>
          <p:nvPr/>
        </p:nvPicPr>
        <p:blipFill rotWithShape="1">
          <a:blip r:embed="rId2"/>
          <a:srcRect l="4369" t="49280" r="73562" b="43081"/>
          <a:stretch/>
        </p:blipFill>
        <p:spPr>
          <a:xfrm>
            <a:off x="5350283" y="5476672"/>
            <a:ext cx="5726672" cy="1060364"/>
          </a:xfrm>
          <a:prstGeom prst="rect">
            <a:avLst/>
          </a:prstGeom>
          <a:ln>
            <a:noFill/>
          </a:ln>
        </p:spPr>
      </p:pic>
      <p:sp>
        <p:nvSpPr>
          <p:cNvPr id="9" name="Slide Number Placeholder 8">
            <a:extLst>
              <a:ext uri="{FF2B5EF4-FFF2-40B4-BE49-F238E27FC236}">
                <a16:creationId xmlns:a16="http://schemas.microsoft.com/office/drawing/2014/main" id="{C1968ABB-1A37-47FC-A20C-785B17AC5628}"/>
              </a:ext>
            </a:extLst>
          </p:cNvPr>
          <p:cNvSpPr>
            <a:spLocks noGrp="1"/>
          </p:cNvSpPr>
          <p:nvPr>
            <p:ph type="sldNum" sz="quarter" idx="12"/>
          </p:nvPr>
        </p:nvSpPr>
        <p:spPr/>
        <p:txBody>
          <a:bodyPr/>
          <a:lstStyle/>
          <a:p>
            <a:fld id="{A2365A1B-FCB9-4C12-A893-7494CDB3E9D8}" type="slidenum">
              <a:rPr lang="en-US" smtClean="0"/>
              <a:t>15</a:t>
            </a:fld>
            <a:endParaRPr lang="en-US"/>
          </a:p>
        </p:txBody>
      </p:sp>
      <p:sp>
        <p:nvSpPr>
          <p:cNvPr id="10" name="Oval 9">
            <a:extLst>
              <a:ext uri="{FF2B5EF4-FFF2-40B4-BE49-F238E27FC236}">
                <a16:creationId xmlns:a16="http://schemas.microsoft.com/office/drawing/2014/main" id="{68BC4EBE-17C9-4226-9A88-D9EA88239E51}"/>
              </a:ext>
            </a:extLst>
          </p:cNvPr>
          <p:cNvSpPr/>
          <p:nvPr/>
        </p:nvSpPr>
        <p:spPr>
          <a:xfrm>
            <a:off x="7373637" y="4412057"/>
            <a:ext cx="2751438" cy="46579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0808FDA-3457-43F3-8D5F-B5605E9FB30D}"/>
              </a:ext>
            </a:extLst>
          </p:cNvPr>
          <p:cNvSpPr txBox="1"/>
          <p:nvPr/>
        </p:nvSpPr>
        <p:spPr>
          <a:xfrm>
            <a:off x="196586" y="449109"/>
            <a:ext cx="5189638" cy="523220"/>
          </a:xfrm>
          <a:prstGeom prst="rect">
            <a:avLst/>
          </a:prstGeom>
          <a:noFill/>
        </p:spPr>
        <p:txBody>
          <a:bodyPr wrap="square" rtlCol="0">
            <a:spAutoFit/>
          </a:bodyPr>
          <a:lstStyle/>
          <a:p>
            <a:r>
              <a:rPr lang="en-US" sz="2800" b="1" dirty="0"/>
              <a:t>Let’s start with a simple example:</a:t>
            </a:r>
          </a:p>
        </p:txBody>
      </p:sp>
      <p:pic>
        <p:nvPicPr>
          <p:cNvPr id="19" name="Picture 18">
            <a:extLst>
              <a:ext uri="{FF2B5EF4-FFF2-40B4-BE49-F238E27FC236}">
                <a16:creationId xmlns:a16="http://schemas.microsoft.com/office/drawing/2014/main" id="{CB6FB376-11BD-4DF1-90B8-646EEDFC60ED}"/>
              </a:ext>
            </a:extLst>
          </p:cNvPr>
          <p:cNvPicPr/>
          <p:nvPr/>
        </p:nvPicPr>
        <p:blipFill rotWithShape="1">
          <a:blip r:embed="rId3" cstate="screen">
            <a:extLst>
              <a:ext uri="{28A0092B-C50C-407E-A947-70E740481C1C}">
                <a14:useLocalDpi xmlns:a14="http://schemas.microsoft.com/office/drawing/2010/main"/>
              </a:ext>
            </a:extLst>
          </a:blip>
          <a:srcRect l="-6708" r="-6271" b="22727"/>
          <a:stretch/>
        </p:blipFill>
        <p:spPr bwMode="auto">
          <a:xfrm>
            <a:off x="5555650" y="69850"/>
            <a:ext cx="6439764" cy="3673751"/>
          </a:xfrm>
          <a:prstGeom prst="rect">
            <a:avLst/>
          </a:prstGeom>
          <a:solidFill>
            <a:schemeClr val="bg1"/>
          </a:solid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93194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0CDC84-4710-4231-87A2-7927B90F53ED}"/>
              </a:ext>
            </a:extLst>
          </p:cNvPr>
          <p:cNvPicPr/>
          <p:nvPr/>
        </p:nvPicPr>
        <p:blipFill rotWithShape="1">
          <a:blip r:embed="rId2"/>
          <a:srcRect l="4370" t="74542" r="75438" b="9931"/>
          <a:stretch/>
        </p:blipFill>
        <p:spPr>
          <a:xfrm>
            <a:off x="5343188" y="1796976"/>
            <a:ext cx="6534823" cy="2908339"/>
          </a:xfrm>
          <a:prstGeom prst="rect">
            <a:avLst/>
          </a:prstGeom>
          <a:ln>
            <a:noFill/>
          </a:ln>
        </p:spPr>
      </p:pic>
      <p:sp>
        <p:nvSpPr>
          <p:cNvPr id="6" name="Rectangle 5">
            <a:extLst>
              <a:ext uri="{FF2B5EF4-FFF2-40B4-BE49-F238E27FC236}">
                <a16:creationId xmlns:a16="http://schemas.microsoft.com/office/drawing/2014/main" id="{CADBA70C-6D8F-44F5-B440-F8E72806016F}"/>
              </a:ext>
            </a:extLst>
          </p:cNvPr>
          <p:cNvSpPr/>
          <p:nvPr/>
        </p:nvSpPr>
        <p:spPr>
          <a:xfrm>
            <a:off x="1517582" y="3310954"/>
            <a:ext cx="2023353" cy="57393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272AF7-D68F-45B8-8C6C-C4B93A487FD6}"/>
              </a:ext>
            </a:extLst>
          </p:cNvPr>
          <p:cNvSpPr txBox="1"/>
          <p:nvPr/>
        </p:nvSpPr>
        <p:spPr>
          <a:xfrm>
            <a:off x="1673225" y="3367087"/>
            <a:ext cx="1809345" cy="461665"/>
          </a:xfrm>
          <a:prstGeom prst="rect">
            <a:avLst/>
          </a:prstGeom>
          <a:noFill/>
        </p:spPr>
        <p:txBody>
          <a:bodyPr wrap="square" rtlCol="0">
            <a:spAutoFit/>
          </a:bodyPr>
          <a:lstStyle/>
          <a:p>
            <a:r>
              <a:rPr lang="en-US" sz="2400" b="1" dirty="0"/>
              <a:t>reservoir_1</a:t>
            </a:r>
          </a:p>
        </p:txBody>
      </p:sp>
      <p:sp>
        <p:nvSpPr>
          <p:cNvPr id="8" name="Oval 7">
            <a:extLst>
              <a:ext uri="{FF2B5EF4-FFF2-40B4-BE49-F238E27FC236}">
                <a16:creationId xmlns:a16="http://schemas.microsoft.com/office/drawing/2014/main" id="{E2AE69D0-B241-405F-93AC-48482B6F9F23}"/>
              </a:ext>
            </a:extLst>
          </p:cNvPr>
          <p:cNvSpPr/>
          <p:nvPr/>
        </p:nvSpPr>
        <p:spPr>
          <a:xfrm>
            <a:off x="434107" y="4644956"/>
            <a:ext cx="1750979" cy="753895"/>
          </a:xfrm>
          <a:prstGeom prst="ellipse">
            <a:avLst/>
          </a:prstGeom>
          <a:solidFill>
            <a:srgbClr val="CE62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0833604-8568-4BCF-A4B8-7A38D7CD05CD}"/>
              </a:ext>
            </a:extLst>
          </p:cNvPr>
          <p:cNvSpPr/>
          <p:nvPr/>
        </p:nvSpPr>
        <p:spPr>
          <a:xfrm>
            <a:off x="2850273" y="4644956"/>
            <a:ext cx="1750979" cy="753895"/>
          </a:xfrm>
          <a:prstGeom prst="ellipse">
            <a:avLst/>
          </a:prstGeom>
          <a:solidFill>
            <a:srgbClr val="CE62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6C7B747-555C-47B5-9B8F-91E499388E1A}"/>
              </a:ext>
            </a:extLst>
          </p:cNvPr>
          <p:cNvSpPr/>
          <p:nvPr/>
        </p:nvSpPr>
        <p:spPr>
          <a:xfrm>
            <a:off x="1673226" y="1655310"/>
            <a:ext cx="1809344" cy="104410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0E7098-A709-4561-868C-5882902181E4}"/>
              </a:ext>
            </a:extLst>
          </p:cNvPr>
          <p:cNvSpPr txBox="1"/>
          <p:nvPr/>
        </p:nvSpPr>
        <p:spPr>
          <a:xfrm>
            <a:off x="573930" y="4791069"/>
            <a:ext cx="1809345" cy="461665"/>
          </a:xfrm>
          <a:prstGeom prst="rect">
            <a:avLst/>
          </a:prstGeom>
          <a:noFill/>
        </p:spPr>
        <p:txBody>
          <a:bodyPr wrap="square" rtlCol="0">
            <a:spAutoFit/>
          </a:bodyPr>
          <a:lstStyle/>
          <a:p>
            <a:r>
              <a:rPr lang="en-US" sz="2400" b="1" dirty="0"/>
              <a:t>demand_1</a:t>
            </a:r>
          </a:p>
        </p:txBody>
      </p:sp>
      <p:sp>
        <p:nvSpPr>
          <p:cNvPr id="12" name="TextBox 11">
            <a:extLst>
              <a:ext uri="{FF2B5EF4-FFF2-40B4-BE49-F238E27FC236}">
                <a16:creationId xmlns:a16="http://schemas.microsoft.com/office/drawing/2014/main" id="{A92D2445-1297-44F8-A6D9-5617BF9622ED}"/>
              </a:ext>
            </a:extLst>
          </p:cNvPr>
          <p:cNvSpPr txBox="1"/>
          <p:nvPr/>
        </p:nvSpPr>
        <p:spPr>
          <a:xfrm>
            <a:off x="1673226" y="1796976"/>
            <a:ext cx="1809345" cy="830997"/>
          </a:xfrm>
          <a:prstGeom prst="rect">
            <a:avLst/>
          </a:prstGeom>
          <a:noFill/>
        </p:spPr>
        <p:txBody>
          <a:bodyPr wrap="square" rtlCol="0">
            <a:spAutoFit/>
          </a:bodyPr>
          <a:lstStyle/>
          <a:p>
            <a:pPr algn="ctr"/>
            <a:r>
              <a:rPr lang="en-US" sz="2400" b="1" dirty="0"/>
              <a:t>upstream basin</a:t>
            </a:r>
          </a:p>
        </p:txBody>
      </p:sp>
      <p:sp>
        <p:nvSpPr>
          <p:cNvPr id="13" name="TextBox 12">
            <a:extLst>
              <a:ext uri="{FF2B5EF4-FFF2-40B4-BE49-F238E27FC236}">
                <a16:creationId xmlns:a16="http://schemas.microsoft.com/office/drawing/2014/main" id="{1EED5B0F-25D9-4904-A44C-A92BB2163680}"/>
              </a:ext>
            </a:extLst>
          </p:cNvPr>
          <p:cNvSpPr txBox="1"/>
          <p:nvPr/>
        </p:nvSpPr>
        <p:spPr>
          <a:xfrm>
            <a:off x="2947480" y="4791069"/>
            <a:ext cx="1809345" cy="461665"/>
          </a:xfrm>
          <a:prstGeom prst="rect">
            <a:avLst/>
          </a:prstGeom>
          <a:noFill/>
        </p:spPr>
        <p:txBody>
          <a:bodyPr wrap="square" rtlCol="0">
            <a:spAutoFit/>
          </a:bodyPr>
          <a:lstStyle/>
          <a:p>
            <a:r>
              <a:rPr lang="en-US" sz="2400" b="1" dirty="0"/>
              <a:t>demand_2</a:t>
            </a:r>
          </a:p>
        </p:txBody>
      </p:sp>
      <p:cxnSp>
        <p:nvCxnSpPr>
          <p:cNvPr id="14" name="Straight Arrow Connector 13">
            <a:extLst>
              <a:ext uri="{FF2B5EF4-FFF2-40B4-BE49-F238E27FC236}">
                <a16:creationId xmlns:a16="http://schemas.microsoft.com/office/drawing/2014/main" id="{0525924F-CD70-4C18-9B73-576FFCA8C6EC}"/>
              </a:ext>
            </a:extLst>
          </p:cNvPr>
          <p:cNvCxnSpPr>
            <a:stCxn id="10" idx="4"/>
            <a:endCxn id="7" idx="0"/>
          </p:cNvCxnSpPr>
          <p:nvPr/>
        </p:nvCxnSpPr>
        <p:spPr>
          <a:xfrm>
            <a:off x="2577898" y="2699412"/>
            <a:ext cx="0" cy="6676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14FC0F8-38A7-4C5D-B66E-38B03E3B7601}"/>
              </a:ext>
            </a:extLst>
          </p:cNvPr>
          <p:cNvCxnSpPr>
            <a:cxnSpLocks/>
            <a:stCxn id="6" idx="2"/>
            <a:endCxn id="9" idx="0"/>
          </p:cNvCxnSpPr>
          <p:nvPr/>
        </p:nvCxnSpPr>
        <p:spPr>
          <a:xfrm>
            <a:off x="2529259" y="3884886"/>
            <a:ext cx="1196504" cy="7600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5823D19-E4E4-4F01-A9C4-BE1D216F5981}"/>
              </a:ext>
            </a:extLst>
          </p:cNvPr>
          <p:cNvCxnSpPr>
            <a:cxnSpLocks/>
            <a:stCxn id="6" idx="2"/>
            <a:endCxn id="8" idx="0"/>
          </p:cNvCxnSpPr>
          <p:nvPr/>
        </p:nvCxnSpPr>
        <p:spPr>
          <a:xfrm flipH="1">
            <a:off x="1309597" y="3884886"/>
            <a:ext cx="1219662" cy="7600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71ECABF-1DE2-4CB2-A568-934C92C1B8D4}"/>
              </a:ext>
            </a:extLst>
          </p:cNvPr>
          <p:cNvSpPr>
            <a:spLocks noGrp="1"/>
          </p:cNvSpPr>
          <p:nvPr>
            <p:ph type="sldNum" sz="quarter" idx="12"/>
          </p:nvPr>
        </p:nvSpPr>
        <p:spPr/>
        <p:txBody>
          <a:bodyPr/>
          <a:lstStyle/>
          <a:p>
            <a:fld id="{A2365A1B-FCB9-4C12-A893-7494CDB3E9D8}" type="slidenum">
              <a:rPr lang="en-US" smtClean="0"/>
              <a:t>16</a:t>
            </a:fld>
            <a:endParaRPr lang="en-US"/>
          </a:p>
        </p:txBody>
      </p:sp>
      <p:sp>
        <p:nvSpPr>
          <p:cNvPr id="17" name="TextBox 16">
            <a:extLst>
              <a:ext uri="{FF2B5EF4-FFF2-40B4-BE49-F238E27FC236}">
                <a16:creationId xmlns:a16="http://schemas.microsoft.com/office/drawing/2014/main" id="{02ECFFC7-5F5A-4C8C-B751-2970F3954B38}"/>
              </a:ext>
            </a:extLst>
          </p:cNvPr>
          <p:cNvSpPr txBox="1"/>
          <p:nvPr/>
        </p:nvSpPr>
        <p:spPr>
          <a:xfrm>
            <a:off x="196586" y="449109"/>
            <a:ext cx="5189638" cy="523220"/>
          </a:xfrm>
          <a:prstGeom prst="rect">
            <a:avLst/>
          </a:prstGeom>
          <a:noFill/>
        </p:spPr>
        <p:txBody>
          <a:bodyPr wrap="square" rtlCol="0">
            <a:spAutoFit/>
          </a:bodyPr>
          <a:lstStyle/>
          <a:p>
            <a:r>
              <a:rPr lang="en-US" sz="2800" b="1" dirty="0"/>
              <a:t>Let’s start with a simple example:</a:t>
            </a:r>
          </a:p>
        </p:txBody>
      </p:sp>
    </p:spTree>
    <p:extLst>
      <p:ext uri="{BB962C8B-B14F-4D97-AF65-F5344CB8AC3E}">
        <p14:creationId xmlns:p14="http://schemas.microsoft.com/office/powerpoint/2010/main" val="2895907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83E9ECA-3294-FB70-39AD-343575941F58}"/>
              </a:ext>
            </a:extLst>
          </p:cNvPr>
          <p:cNvSpPr txBox="1"/>
          <p:nvPr/>
        </p:nvSpPr>
        <p:spPr>
          <a:xfrm>
            <a:off x="486006" y="827334"/>
            <a:ext cx="10762459" cy="4093428"/>
          </a:xfrm>
          <a:prstGeom prst="rect">
            <a:avLst/>
          </a:prstGeom>
          <a:solidFill>
            <a:schemeClr val="bg1"/>
          </a:solidFill>
        </p:spPr>
        <p:txBody>
          <a:bodyPr wrap="square" rtlCol="0">
            <a:spAutoFit/>
          </a:bodyPr>
          <a:lstStyle/>
          <a:p>
            <a:pPr marL="342900" indent="-342900">
              <a:buFont typeface="+mj-lt"/>
              <a:buAutoNum type="arabicPeriod"/>
            </a:pPr>
            <a:r>
              <a:rPr lang="en-US" sz="2000" dirty="0"/>
              <a:t>Select your working directory, and open a terminal</a:t>
            </a:r>
          </a:p>
          <a:p>
            <a:pPr marL="342900" indent="-342900">
              <a:buFont typeface="+mj-lt"/>
              <a:buAutoNum type="arabicPeriod"/>
            </a:pPr>
            <a:r>
              <a:rPr lang="en-US" sz="2000" dirty="0"/>
              <a:t>Using the git command “</a:t>
            </a:r>
            <a:r>
              <a:rPr lang="en-US" sz="2000" i="1" dirty="0">
                <a:highlight>
                  <a:srgbClr val="C0C0C0"/>
                </a:highlight>
              </a:rPr>
              <a:t>git status</a:t>
            </a:r>
            <a:r>
              <a:rPr lang="en-US" sz="2000" dirty="0"/>
              <a:t>”, check the current git branch you have currently active</a:t>
            </a:r>
          </a:p>
          <a:p>
            <a:pPr marL="342900" indent="-342900">
              <a:buFont typeface="+mj-lt"/>
              <a:buAutoNum type="arabicPeriod"/>
            </a:pPr>
            <a:r>
              <a:rPr lang="en-US" sz="2000" dirty="0"/>
              <a:t>If needed switch branch using the command “</a:t>
            </a:r>
            <a:r>
              <a:rPr lang="en-US" sz="2000" i="1" dirty="0">
                <a:highlight>
                  <a:srgbClr val="C0C0C0"/>
                </a:highlight>
              </a:rPr>
              <a:t>git switch ‘</a:t>
            </a:r>
            <a:r>
              <a:rPr lang="en-US" sz="2000" i="1" dirty="0" err="1">
                <a:highlight>
                  <a:srgbClr val="C0C0C0"/>
                </a:highlight>
              </a:rPr>
              <a:t>your_branch</a:t>
            </a:r>
            <a:r>
              <a:rPr lang="en-US" sz="2000" dirty="0">
                <a:highlight>
                  <a:srgbClr val="C0C0C0"/>
                </a:highlight>
              </a:rPr>
              <a:t>’</a:t>
            </a:r>
            <a:r>
              <a:rPr lang="en-US" sz="2000" dirty="0"/>
              <a:t>”</a:t>
            </a:r>
          </a:p>
          <a:p>
            <a:pPr marL="342900" indent="-342900">
              <a:buFont typeface="+mj-lt"/>
              <a:buAutoNum type="arabicPeriod"/>
            </a:pPr>
            <a:r>
              <a:rPr lang="en-US" sz="2000" dirty="0"/>
              <a:t>Update your branch using the “</a:t>
            </a:r>
            <a:r>
              <a:rPr lang="en-US" sz="2000" i="1" dirty="0">
                <a:highlight>
                  <a:srgbClr val="C0C0C0"/>
                </a:highlight>
              </a:rPr>
              <a:t>git pull</a:t>
            </a:r>
            <a:r>
              <a:rPr lang="en-US" sz="2000" dirty="0"/>
              <a:t>” command. This will ensure that your local branch includes the latest updates to the code your dear colleagues may have made while you were log off</a:t>
            </a:r>
          </a:p>
          <a:p>
            <a:pPr marL="342900" indent="-342900">
              <a:buFont typeface="+mj-lt"/>
              <a:buAutoNum type="arabicPeriod"/>
            </a:pPr>
            <a:endParaRPr lang="en-US" sz="2000" dirty="0"/>
          </a:p>
          <a:p>
            <a:pPr marL="342900" indent="-342900">
              <a:buFont typeface="+mj-lt"/>
              <a:buAutoNum type="arabicPeriod" startAt="5"/>
            </a:pPr>
            <a:r>
              <a:rPr lang="en-US" sz="2000" dirty="0"/>
              <a:t> Activate the </a:t>
            </a:r>
            <a:r>
              <a:rPr lang="en-US" sz="2000" dirty="0" err="1"/>
              <a:t>conda</a:t>
            </a:r>
            <a:r>
              <a:rPr lang="en-US" sz="2000" dirty="0"/>
              <a:t> environment: “</a:t>
            </a:r>
            <a:r>
              <a:rPr lang="en-US" sz="2000" i="1" dirty="0" err="1">
                <a:highlight>
                  <a:srgbClr val="C0C0C0"/>
                </a:highlight>
              </a:rPr>
              <a:t>conda</a:t>
            </a:r>
            <a:r>
              <a:rPr lang="en-US" sz="2000" i="1" dirty="0">
                <a:highlight>
                  <a:srgbClr val="C0C0C0"/>
                </a:highlight>
              </a:rPr>
              <a:t> activate </a:t>
            </a:r>
            <a:r>
              <a:rPr lang="en-US" sz="2000" i="1" dirty="0" err="1">
                <a:highlight>
                  <a:srgbClr val="C0C0C0"/>
                </a:highlight>
              </a:rPr>
              <a:t>owf_env</a:t>
            </a:r>
            <a:r>
              <a:rPr lang="en-US" sz="2000" dirty="0"/>
              <a:t>”</a:t>
            </a:r>
          </a:p>
          <a:p>
            <a:pPr marL="342900" indent="-342900">
              <a:buFont typeface="+mj-lt"/>
              <a:buAutoNum type="arabicPeriod" startAt="5"/>
            </a:pPr>
            <a:r>
              <a:rPr lang="en-US" sz="2000" dirty="0"/>
              <a:t>Go to the ‘</a:t>
            </a:r>
            <a:r>
              <a:rPr lang="en-US" sz="2000" i="1" dirty="0"/>
              <a:t>/script</a:t>
            </a:r>
            <a:r>
              <a:rPr lang="en-US" sz="2000" dirty="0"/>
              <a:t>’ folder</a:t>
            </a:r>
          </a:p>
          <a:p>
            <a:pPr marL="342900" indent="-342900">
              <a:buFont typeface="+mj-lt"/>
              <a:buAutoNum type="arabicPeriod" startAt="5"/>
            </a:pPr>
            <a:r>
              <a:rPr lang="en-US" sz="2000" dirty="0"/>
              <a:t>Type “</a:t>
            </a:r>
            <a:r>
              <a:rPr lang="en-US" sz="2000" dirty="0">
                <a:highlight>
                  <a:srgbClr val="C0C0C0"/>
                </a:highlight>
              </a:rPr>
              <a:t>python OFW_CST.py </a:t>
            </a:r>
            <a:r>
              <a:rPr lang="en-US" sz="2000" dirty="0"/>
              <a:t>”</a:t>
            </a:r>
          </a:p>
          <a:p>
            <a:pPr marL="342900" indent="-342900">
              <a:buFont typeface="+mj-lt"/>
              <a:buAutoNum type="arabicPeriod" startAt="5"/>
            </a:pPr>
            <a:endParaRPr lang="en-US" sz="2000" dirty="0"/>
          </a:p>
          <a:p>
            <a:pPr algn="just"/>
            <a:r>
              <a:rPr lang="en-US" sz="2000" dirty="0"/>
              <a:t>Note that step 7 will use model parameters and climate and demand scenarios that are defined in different text file or python module that will be detailed in the last training session.</a:t>
            </a:r>
          </a:p>
        </p:txBody>
      </p:sp>
      <p:sp>
        <p:nvSpPr>
          <p:cNvPr id="2" name="Title 1">
            <a:extLst>
              <a:ext uri="{FF2B5EF4-FFF2-40B4-BE49-F238E27FC236}">
                <a16:creationId xmlns:a16="http://schemas.microsoft.com/office/drawing/2014/main" id="{2550AECC-16E2-AB1E-1B19-0C830B53E28A}"/>
              </a:ext>
            </a:extLst>
          </p:cNvPr>
          <p:cNvSpPr>
            <a:spLocks noGrp="1"/>
          </p:cNvSpPr>
          <p:nvPr>
            <p:ph type="title"/>
          </p:nvPr>
        </p:nvSpPr>
        <p:spPr>
          <a:xfrm>
            <a:off x="264921" y="166370"/>
            <a:ext cx="11311383" cy="276721"/>
          </a:xfrm>
        </p:spPr>
        <p:txBody>
          <a:bodyPr>
            <a:normAutofit fontScale="90000"/>
          </a:bodyPr>
          <a:lstStyle/>
          <a:p>
            <a:r>
              <a:rPr lang="en-US" dirty="0"/>
              <a:t>How to run OWF model</a:t>
            </a:r>
          </a:p>
        </p:txBody>
      </p:sp>
      <p:sp>
        <p:nvSpPr>
          <p:cNvPr id="5" name="Slide Number Placeholder 4">
            <a:extLst>
              <a:ext uri="{FF2B5EF4-FFF2-40B4-BE49-F238E27FC236}">
                <a16:creationId xmlns:a16="http://schemas.microsoft.com/office/drawing/2014/main" id="{DC8C858D-EC20-FCDC-349D-21A03764F799}"/>
              </a:ext>
            </a:extLst>
          </p:cNvPr>
          <p:cNvSpPr>
            <a:spLocks noGrp="1"/>
          </p:cNvSpPr>
          <p:nvPr>
            <p:ph type="sldNum" sz="quarter" idx="15"/>
          </p:nvPr>
        </p:nvSpPr>
        <p:spPr/>
        <p:txBody>
          <a:bodyPr/>
          <a:lstStyle/>
          <a:p>
            <a:r>
              <a:rPr lang="en-US"/>
              <a:t>Page </a:t>
            </a:r>
            <a:fld id="{D451C3AF-C182-BB47-A3C0-0AB666CF8761}" type="slidenum">
              <a:rPr lang="en-US" smtClean="0"/>
              <a:pPr/>
              <a:t>17</a:t>
            </a:fld>
            <a:endParaRPr lang="en-US" dirty="0"/>
          </a:p>
        </p:txBody>
      </p:sp>
      <p:sp>
        <p:nvSpPr>
          <p:cNvPr id="8" name="Text Placeholder 12">
            <a:extLst>
              <a:ext uri="{FF2B5EF4-FFF2-40B4-BE49-F238E27FC236}">
                <a16:creationId xmlns:a16="http://schemas.microsoft.com/office/drawing/2014/main" id="{74F19F65-BC08-DFF0-3F92-7E1FC98623CF}"/>
              </a:ext>
            </a:extLst>
          </p:cNvPr>
          <p:cNvSpPr>
            <a:spLocks noGrp="1"/>
          </p:cNvSpPr>
          <p:nvPr>
            <p:ph type="body" sz="quarter" idx="14"/>
          </p:nvPr>
        </p:nvSpPr>
        <p:spPr>
          <a:xfrm>
            <a:off x="7232650" y="6427788"/>
            <a:ext cx="3749675" cy="201612"/>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336410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6BAEAA9-3A3A-8464-A944-D18B869CB146}"/>
              </a:ext>
            </a:extLst>
          </p:cNvPr>
          <p:cNvSpPr txBox="1"/>
          <p:nvPr/>
        </p:nvSpPr>
        <p:spPr>
          <a:xfrm>
            <a:off x="93258" y="6428232"/>
            <a:ext cx="4815406" cy="276999"/>
          </a:xfrm>
          <a:prstGeom prst="rect">
            <a:avLst/>
          </a:prstGeom>
          <a:solidFill>
            <a:schemeClr val="bg1"/>
          </a:solidFill>
        </p:spPr>
        <p:txBody>
          <a:bodyPr wrap="square" rtlCol="0">
            <a:spAutoFit/>
          </a:bodyPr>
          <a:lstStyle/>
          <a:p>
            <a:r>
              <a:rPr lang="en-US" sz="1200" i="1" dirty="0"/>
              <a:t>Screenshot of the first lines of the SCWSM_Option_Analysis_CST.py script</a:t>
            </a:r>
          </a:p>
        </p:txBody>
      </p:sp>
      <p:sp>
        <p:nvSpPr>
          <p:cNvPr id="5" name="Slide Number Placeholder 4">
            <a:extLst>
              <a:ext uri="{FF2B5EF4-FFF2-40B4-BE49-F238E27FC236}">
                <a16:creationId xmlns:a16="http://schemas.microsoft.com/office/drawing/2014/main" id="{28C7F814-D201-0C67-12C2-F6F90F86E5D1}"/>
              </a:ext>
            </a:extLst>
          </p:cNvPr>
          <p:cNvSpPr>
            <a:spLocks noGrp="1"/>
          </p:cNvSpPr>
          <p:nvPr>
            <p:ph type="sldNum" sz="quarter" idx="15"/>
          </p:nvPr>
        </p:nvSpPr>
        <p:spPr/>
        <p:txBody>
          <a:bodyPr/>
          <a:lstStyle/>
          <a:p>
            <a:r>
              <a:rPr lang="en-US"/>
              <a:t>Page </a:t>
            </a:r>
            <a:fld id="{D451C3AF-C182-BB47-A3C0-0AB666CF8761}" type="slidenum">
              <a:rPr lang="en-US" smtClean="0"/>
              <a:pPr/>
              <a:t>18</a:t>
            </a:fld>
            <a:endParaRPr lang="en-US" dirty="0"/>
          </a:p>
        </p:txBody>
      </p:sp>
      <p:sp>
        <p:nvSpPr>
          <p:cNvPr id="6" name="Title 1">
            <a:extLst>
              <a:ext uri="{FF2B5EF4-FFF2-40B4-BE49-F238E27FC236}">
                <a16:creationId xmlns:a16="http://schemas.microsoft.com/office/drawing/2014/main" id="{AB499466-012B-7F2F-3177-D9A08B36F389}"/>
              </a:ext>
            </a:extLst>
          </p:cNvPr>
          <p:cNvSpPr txBox="1">
            <a:spLocks/>
          </p:cNvSpPr>
          <p:nvPr/>
        </p:nvSpPr>
        <p:spPr>
          <a:xfrm>
            <a:off x="200834" y="-22561"/>
            <a:ext cx="12381725" cy="6858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881C1C"/>
                </a:solidFill>
                <a:latin typeface="Arial" panose="020B0604020202020204" pitchFamily="34" charset="0"/>
                <a:ea typeface="+mj-ea"/>
                <a:cs typeface="Arial" panose="020B0604020202020204" pitchFamily="34" charset="0"/>
              </a:defRPr>
            </a:lvl1pPr>
          </a:lstStyle>
          <a:p>
            <a:r>
              <a:rPr lang="en-US" sz="3200" dirty="0"/>
              <a:t>What does happen when running </a:t>
            </a:r>
            <a:r>
              <a:rPr lang="en-US" sz="3200" i="1" dirty="0"/>
              <a:t>OWF_CST.py script</a:t>
            </a:r>
            <a:r>
              <a:rPr lang="en-US" sz="3200" dirty="0"/>
              <a:t> ?</a:t>
            </a:r>
          </a:p>
        </p:txBody>
      </p:sp>
      <p:sp>
        <p:nvSpPr>
          <p:cNvPr id="13" name="TextBox 12">
            <a:extLst>
              <a:ext uri="{FF2B5EF4-FFF2-40B4-BE49-F238E27FC236}">
                <a16:creationId xmlns:a16="http://schemas.microsoft.com/office/drawing/2014/main" id="{BC7F585D-FD22-37E1-2CD2-8E409FA2DA2B}"/>
              </a:ext>
            </a:extLst>
          </p:cNvPr>
          <p:cNvSpPr txBox="1"/>
          <p:nvPr/>
        </p:nvSpPr>
        <p:spPr>
          <a:xfrm>
            <a:off x="5188087" y="892179"/>
            <a:ext cx="6982691" cy="2277547"/>
          </a:xfrm>
          <a:prstGeom prst="rect">
            <a:avLst/>
          </a:prstGeom>
          <a:solidFill>
            <a:schemeClr val="bg1"/>
          </a:solidFill>
        </p:spPr>
        <p:txBody>
          <a:bodyPr wrap="square" rtlCol="0">
            <a:spAutoFit/>
          </a:bodyPr>
          <a:lstStyle/>
          <a:p>
            <a:r>
              <a:rPr lang="en-US" b="1" u="sng" dirty="0"/>
              <a:t>Steps that are processed in the script:</a:t>
            </a:r>
          </a:p>
          <a:p>
            <a:endParaRPr lang="en-US" b="1" u="sng" dirty="0"/>
          </a:p>
          <a:p>
            <a:pPr marL="342900" indent="-342900">
              <a:buAutoNum type="arabicPeriod"/>
            </a:pPr>
            <a:r>
              <a:rPr lang="en-US" dirty="0"/>
              <a:t>Import the required Python library</a:t>
            </a:r>
          </a:p>
          <a:p>
            <a:pPr marL="342900" indent="-342900">
              <a:buAutoNum type="arabicPeriod"/>
            </a:pPr>
            <a:endParaRPr lang="en-US" dirty="0"/>
          </a:p>
          <a:p>
            <a:pPr marL="342900" indent="-342900">
              <a:buAutoNum type="arabicPeriod"/>
            </a:pPr>
            <a:r>
              <a:rPr lang="en-US" dirty="0"/>
              <a:t>Load python class objects from different python modules </a:t>
            </a:r>
            <a:br>
              <a:rPr lang="en-US" dirty="0"/>
            </a:br>
            <a:r>
              <a:rPr lang="en-US" dirty="0">
                <a:solidFill>
                  <a:schemeClr val="bg1">
                    <a:lumMod val="50000"/>
                  </a:schemeClr>
                </a:solidFill>
              </a:rPr>
              <a:t>T</a:t>
            </a:r>
            <a:r>
              <a:rPr lang="en-US" sz="1600" dirty="0">
                <a:solidFill>
                  <a:schemeClr val="bg1">
                    <a:lumMod val="50000"/>
                  </a:schemeClr>
                </a:solidFill>
              </a:rPr>
              <a:t>hose modules are simply python scripts that contains python ‘classes’ or ‘functions’ that are used to simulate the operations of the system.</a:t>
            </a:r>
          </a:p>
          <a:p>
            <a:pPr marL="342900" indent="-342900">
              <a:buAutoNum type="arabicPeriod"/>
            </a:pPr>
            <a:endParaRPr lang="en-US" dirty="0"/>
          </a:p>
        </p:txBody>
      </p:sp>
      <p:pic>
        <p:nvPicPr>
          <p:cNvPr id="3" name="Picture 2">
            <a:extLst>
              <a:ext uri="{FF2B5EF4-FFF2-40B4-BE49-F238E27FC236}">
                <a16:creationId xmlns:a16="http://schemas.microsoft.com/office/drawing/2014/main" id="{DAE2AD01-B007-BF95-4C67-F46F187F9DE2}"/>
              </a:ext>
            </a:extLst>
          </p:cNvPr>
          <p:cNvPicPr>
            <a:picLocks noChangeAspect="1"/>
          </p:cNvPicPr>
          <p:nvPr/>
        </p:nvPicPr>
        <p:blipFill>
          <a:blip r:embed="rId3"/>
          <a:stretch>
            <a:fillRect/>
          </a:stretch>
        </p:blipFill>
        <p:spPr>
          <a:xfrm>
            <a:off x="93258" y="523687"/>
            <a:ext cx="5041596" cy="6334313"/>
          </a:xfrm>
          <a:prstGeom prst="rect">
            <a:avLst/>
          </a:prstGeom>
        </p:spPr>
      </p:pic>
      <p:sp>
        <p:nvSpPr>
          <p:cNvPr id="2" name="Oval 1">
            <a:extLst>
              <a:ext uri="{FF2B5EF4-FFF2-40B4-BE49-F238E27FC236}">
                <a16:creationId xmlns:a16="http://schemas.microsoft.com/office/drawing/2014/main" id="{8F39019F-6589-C1BF-BADF-8D92AA0ED393}"/>
              </a:ext>
            </a:extLst>
          </p:cNvPr>
          <p:cNvSpPr/>
          <p:nvPr/>
        </p:nvSpPr>
        <p:spPr>
          <a:xfrm>
            <a:off x="93258" y="2460812"/>
            <a:ext cx="3920689" cy="685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74836FF-2C11-E60F-2F04-84DE61EDFAB4}"/>
              </a:ext>
            </a:extLst>
          </p:cNvPr>
          <p:cNvSpPr txBox="1"/>
          <p:nvPr/>
        </p:nvSpPr>
        <p:spPr>
          <a:xfrm>
            <a:off x="1958071" y="775429"/>
            <a:ext cx="2931459" cy="646331"/>
          </a:xfrm>
          <a:prstGeom prst="rect">
            <a:avLst/>
          </a:prstGeom>
          <a:noFill/>
        </p:spPr>
        <p:txBody>
          <a:bodyPr wrap="square" rtlCol="0">
            <a:spAutoFit/>
          </a:bodyPr>
          <a:lstStyle/>
          <a:p>
            <a:pPr algn="ctr"/>
            <a:r>
              <a:rPr lang="en-US" dirty="0">
                <a:solidFill>
                  <a:schemeClr val="bg1"/>
                </a:solidFill>
              </a:rPr>
              <a:t>Screenshot of the </a:t>
            </a:r>
            <a:r>
              <a:rPr lang="en-US" i="1" dirty="0">
                <a:solidFill>
                  <a:schemeClr val="bg1"/>
                </a:solidFill>
              </a:rPr>
              <a:t>OWF_CST.py script</a:t>
            </a:r>
            <a:endParaRPr lang="en-US" dirty="0">
              <a:solidFill>
                <a:schemeClr val="bg1"/>
              </a:solidFill>
            </a:endParaRPr>
          </a:p>
        </p:txBody>
      </p:sp>
      <p:sp>
        <p:nvSpPr>
          <p:cNvPr id="10" name="Text Placeholder 12">
            <a:extLst>
              <a:ext uri="{FF2B5EF4-FFF2-40B4-BE49-F238E27FC236}">
                <a16:creationId xmlns:a16="http://schemas.microsoft.com/office/drawing/2014/main" id="{396C3A08-17EF-1EE2-6857-5B0EE88C53C6}"/>
              </a:ext>
            </a:extLst>
          </p:cNvPr>
          <p:cNvSpPr>
            <a:spLocks noGrp="1"/>
          </p:cNvSpPr>
          <p:nvPr>
            <p:ph type="body" sz="quarter" idx="14"/>
          </p:nvPr>
        </p:nvSpPr>
        <p:spPr>
          <a:xfrm>
            <a:off x="7232650" y="6427788"/>
            <a:ext cx="3749675" cy="201612"/>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329002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703348-9E3D-F8E4-E227-80AE49598D16}"/>
              </a:ext>
            </a:extLst>
          </p:cNvPr>
          <p:cNvSpPr>
            <a:spLocks noGrp="1"/>
          </p:cNvSpPr>
          <p:nvPr>
            <p:ph type="body" sz="quarter" idx="14"/>
          </p:nvPr>
        </p:nvSpPr>
        <p:spPr/>
        <p:txBody>
          <a:bodyPr/>
          <a:lstStyle/>
          <a:p>
            <a:endParaRPr lang="en-US"/>
          </a:p>
        </p:txBody>
      </p:sp>
      <p:sp>
        <p:nvSpPr>
          <p:cNvPr id="5" name="Slide Number Placeholder 4">
            <a:extLst>
              <a:ext uri="{FF2B5EF4-FFF2-40B4-BE49-F238E27FC236}">
                <a16:creationId xmlns:a16="http://schemas.microsoft.com/office/drawing/2014/main" id="{9A3D9496-10DE-97B4-10E9-085BC87AFD7E}"/>
              </a:ext>
            </a:extLst>
          </p:cNvPr>
          <p:cNvSpPr>
            <a:spLocks noGrp="1"/>
          </p:cNvSpPr>
          <p:nvPr>
            <p:ph type="sldNum" sz="quarter" idx="15"/>
          </p:nvPr>
        </p:nvSpPr>
        <p:spPr/>
        <p:txBody>
          <a:bodyPr/>
          <a:lstStyle/>
          <a:p>
            <a:r>
              <a:rPr lang="en-US"/>
              <a:t>Page </a:t>
            </a:r>
            <a:fld id="{D451C3AF-C182-BB47-A3C0-0AB666CF8761}" type="slidenum">
              <a:rPr lang="en-US" smtClean="0"/>
              <a:pPr/>
              <a:t>19</a:t>
            </a:fld>
            <a:endParaRPr lang="en-US" dirty="0"/>
          </a:p>
        </p:txBody>
      </p:sp>
      <p:pic>
        <p:nvPicPr>
          <p:cNvPr id="7" name="Picture 6">
            <a:extLst>
              <a:ext uri="{FF2B5EF4-FFF2-40B4-BE49-F238E27FC236}">
                <a16:creationId xmlns:a16="http://schemas.microsoft.com/office/drawing/2014/main" id="{AE1D26BC-6E2E-80C3-E89A-6E36F90C2182}"/>
              </a:ext>
            </a:extLst>
          </p:cNvPr>
          <p:cNvPicPr>
            <a:picLocks noChangeAspect="1"/>
          </p:cNvPicPr>
          <p:nvPr/>
        </p:nvPicPr>
        <p:blipFill>
          <a:blip r:embed="rId2"/>
          <a:stretch>
            <a:fillRect/>
          </a:stretch>
        </p:blipFill>
        <p:spPr>
          <a:xfrm>
            <a:off x="6000910" y="0"/>
            <a:ext cx="6039650" cy="6858000"/>
          </a:xfrm>
          <a:prstGeom prst="rect">
            <a:avLst/>
          </a:prstGeom>
        </p:spPr>
      </p:pic>
      <p:pic>
        <p:nvPicPr>
          <p:cNvPr id="8" name="Picture 7">
            <a:extLst>
              <a:ext uri="{FF2B5EF4-FFF2-40B4-BE49-F238E27FC236}">
                <a16:creationId xmlns:a16="http://schemas.microsoft.com/office/drawing/2014/main" id="{0E5E62C1-8ECA-6BC4-C711-A13ED96C1BF7}"/>
              </a:ext>
            </a:extLst>
          </p:cNvPr>
          <p:cNvPicPr>
            <a:picLocks noChangeAspect="1"/>
          </p:cNvPicPr>
          <p:nvPr/>
        </p:nvPicPr>
        <p:blipFill>
          <a:blip r:embed="rId3"/>
          <a:stretch>
            <a:fillRect/>
          </a:stretch>
        </p:blipFill>
        <p:spPr>
          <a:xfrm>
            <a:off x="93258" y="523687"/>
            <a:ext cx="5041596" cy="6334313"/>
          </a:xfrm>
          <a:prstGeom prst="rect">
            <a:avLst/>
          </a:prstGeom>
        </p:spPr>
      </p:pic>
      <p:sp>
        <p:nvSpPr>
          <p:cNvPr id="9" name="Oval 8">
            <a:extLst>
              <a:ext uri="{FF2B5EF4-FFF2-40B4-BE49-F238E27FC236}">
                <a16:creationId xmlns:a16="http://schemas.microsoft.com/office/drawing/2014/main" id="{D5A87698-F989-805D-ED63-B3FF8EC3169B}"/>
              </a:ext>
            </a:extLst>
          </p:cNvPr>
          <p:cNvSpPr/>
          <p:nvPr/>
        </p:nvSpPr>
        <p:spPr>
          <a:xfrm>
            <a:off x="93258" y="2460812"/>
            <a:ext cx="3920689" cy="685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5EFAFD4-AFA3-89FC-5EDE-B98C55C10BEF}"/>
              </a:ext>
            </a:extLst>
          </p:cNvPr>
          <p:cNvCxnSpPr/>
          <p:nvPr/>
        </p:nvCxnSpPr>
        <p:spPr>
          <a:xfrm flipV="1">
            <a:off x="4013947" y="0"/>
            <a:ext cx="1986963" cy="27566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C25918-4226-5251-F9D8-D18A54E6BD35}"/>
              </a:ext>
            </a:extLst>
          </p:cNvPr>
          <p:cNvCxnSpPr>
            <a:cxnSpLocks/>
            <a:stCxn id="9" idx="6"/>
          </p:cNvCxnSpPr>
          <p:nvPr/>
        </p:nvCxnSpPr>
        <p:spPr>
          <a:xfrm>
            <a:off x="4013947" y="2803712"/>
            <a:ext cx="1986963" cy="40542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1DC4FE-572F-7838-CDA7-3D52E788D10D}"/>
              </a:ext>
            </a:extLst>
          </p:cNvPr>
          <p:cNvSpPr txBox="1"/>
          <p:nvPr/>
        </p:nvSpPr>
        <p:spPr>
          <a:xfrm>
            <a:off x="9107424" y="161364"/>
            <a:ext cx="2931459" cy="923330"/>
          </a:xfrm>
          <a:prstGeom prst="rect">
            <a:avLst/>
          </a:prstGeom>
          <a:noFill/>
        </p:spPr>
        <p:txBody>
          <a:bodyPr wrap="square" rtlCol="0">
            <a:spAutoFit/>
          </a:bodyPr>
          <a:lstStyle/>
          <a:p>
            <a:pPr algn="ctr"/>
            <a:r>
              <a:rPr lang="en-US" dirty="0">
                <a:solidFill>
                  <a:schemeClr val="bg1"/>
                </a:solidFill>
              </a:rPr>
              <a:t>Screenshot of the </a:t>
            </a:r>
            <a:r>
              <a:rPr lang="en-US" i="1" dirty="0">
                <a:solidFill>
                  <a:schemeClr val="bg1"/>
                </a:solidFill>
              </a:rPr>
              <a:t>OWF_ScenarioVariables.py </a:t>
            </a:r>
            <a:r>
              <a:rPr lang="en-US" dirty="0">
                <a:solidFill>
                  <a:schemeClr val="bg1"/>
                </a:solidFill>
              </a:rPr>
              <a:t>module</a:t>
            </a:r>
          </a:p>
        </p:txBody>
      </p:sp>
      <p:sp>
        <p:nvSpPr>
          <p:cNvPr id="16" name="TextBox 15">
            <a:extLst>
              <a:ext uri="{FF2B5EF4-FFF2-40B4-BE49-F238E27FC236}">
                <a16:creationId xmlns:a16="http://schemas.microsoft.com/office/drawing/2014/main" id="{90CC0E55-D6AE-3395-2852-8AF9363C6870}"/>
              </a:ext>
            </a:extLst>
          </p:cNvPr>
          <p:cNvSpPr txBox="1"/>
          <p:nvPr/>
        </p:nvSpPr>
        <p:spPr>
          <a:xfrm>
            <a:off x="1958071" y="775429"/>
            <a:ext cx="2931459" cy="646331"/>
          </a:xfrm>
          <a:prstGeom prst="rect">
            <a:avLst/>
          </a:prstGeom>
          <a:noFill/>
        </p:spPr>
        <p:txBody>
          <a:bodyPr wrap="square" rtlCol="0">
            <a:spAutoFit/>
          </a:bodyPr>
          <a:lstStyle/>
          <a:p>
            <a:pPr algn="ctr"/>
            <a:r>
              <a:rPr lang="en-US" dirty="0">
                <a:solidFill>
                  <a:schemeClr val="bg1"/>
                </a:solidFill>
              </a:rPr>
              <a:t>Screenshot of the </a:t>
            </a:r>
            <a:r>
              <a:rPr lang="en-US" i="1" dirty="0">
                <a:solidFill>
                  <a:schemeClr val="bg1"/>
                </a:solidFill>
              </a:rPr>
              <a:t>OWF_CST.py script</a:t>
            </a:r>
            <a:endParaRPr lang="en-US" dirty="0">
              <a:solidFill>
                <a:schemeClr val="bg1"/>
              </a:solidFill>
            </a:endParaRPr>
          </a:p>
        </p:txBody>
      </p:sp>
    </p:spTree>
    <p:extLst>
      <p:ext uri="{BB962C8B-B14F-4D97-AF65-F5344CB8AC3E}">
        <p14:creationId xmlns:p14="http://schemas.microsoft.com/office/powerpoint/2010/main" val="4031183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21DCF7D-3505-151E-2362-25328B4F11C8}"/>
              </a:ext>
            </a:extLst>
          </p:cNvPr>
          <p:cNvSpPr>
            <a:spLocks noGrp="1"/>
          </p:cNvSpPr>
          <p:nvPr>
            <p:ph type="title"/>
          </p:nvPr>
        </p:nvSpPr>
        <p:spPr>
          <a:xfrm>
            <a:off x="555116" y="262952"/>
            <a:ext cx="10945368" cy="685800"/>
          </a:xfrm>
        </p:spPr>
        <p:txBody>
          <a:bodyPr>
            <a:normAutofit fontScale="90000"/>
          </a:bodyPr>
          <a:lstStyle/>
          <a:p>
            <a:r>
              <a:rPr lang="en-US" dirty="0">
                <a:latin typeface="Source Sans Pro" panose="020B0503030403020204" pitchFamily="34" charset="0"/>
                <a:ea typeface="Source Sans Pro" panose="020B0503030403020204" pitchFamily="34" charset="0"/>
              </a:rPr>
              <a:t>Context</a:t>
            </a:r>
          </a:p>
        </p:txBody>
      </p:sp>
      <p:sp>
        <p:nvSpPr>
          <p:cNvPr id="12" name="Text Placeholder 11">
            <a:extLst>
              <a:ext uri="{FF2B5EF4-FFF2-40B4-BE49-F238E27FC236}">
                <a16:creationId xmlns:a16="http://schemas.microsoft.com/office/drawing/2014/main" id="{CC4AFE08-116E-8115-79BB-3DEED64FE969}"/>
              </a:ext>
            </a:extLst>
          </p:cNvPr>
          <p:cNvSpPr>
            <a:spLocks noGrp="1"/>
          </p:cNvSpPr>
          <p:nvPr>
            <p:ph type="body" sz="quarter" idx="12"/>
          </p:nvPr>
        </p:nvSpPr>
        <p:spPr>
          <a:xfrm>
            <a:off x="555116" y="1174107"/>
            <a:ext cx="10945812" cy="3579428"/>
          </a:xfrm>
        </p:spPr>
        <p:txBody>
          <a:bodyPr>
            <a:normAutofit/>
          </a:bodyPr>
          <a:lstStyle/>
          <a:p>
            <a:pPr marL="457200" indent="-457200">
              <a:buFont typeface="Arial" panose="020B0604020202020204" pitchFamily="34" charset="0"/>
              <a:buChar char="•"/>
            </a:pPr>
            <a:r>
              <a:rPr lang="en-US" b="0" dirty="0">
                <a:latin typeface="Source Sans Pro" panose="020B0503030403020204" pitchFamily="34" charset="0"/>
                <a:ea typeface="Source Sans Pro" panose="020B0503030403020204" pitchFamily="34" charset="0"/>
              </a:rPr>
              <a:t>UMass has developed a Long-Term Vulnerability Assessment (LTVA) of the </a:t>
            </a:r>
            <a:r>
              <a:rPr lang="en-US" b="0" dirty="0" err="1">
                <a:latin typeface="Source Sans Pro" panose="020B0503030403020204" pitchFamily="34" charset="0"/>
                <a:ea typeface="Source Sans Pro" panose="020B0503030403020204" pitchFamily="34" charset="0"/>
              </a:rPr>
              <a:t>Orinoquia</a:t>
            </a:r>
            <a:r>
              <a:rPr lang="en-US" b="0" dirty="0">
                <a:latin typeface="Source Sans Pro" panose="020B0503030403020204" pitchFamily="34" charset="0"/>
                <a:ea typeface="Source Sans Pro" panose="020B0503030403020204" pitchFamily="34" charset="0"/>
              </a:rPr>
              <a:t> River Basin water supply system.</a:t>
            </a:r>
          </a:p>
          <a:p>
            <a:pPr marL="457200" indent="-457200">
              <a:buFont typeface="Arial" panose="020B0604020202020204" pitchFamily="34" charset="0"/>
              <a:buChar char="•"/>
            </a:pPr>
            <a:r>
              <a:rPr lang="en-US" b="0" dirty="0">
                <a:latin typeface="Source Sans Pro" panose="020B0503030403020204" pitchFamily="34" charset="0"/>
                <a:ea typeface="Source Sans Pro" panose="020B0503030403020204" pitchFamily="34" charset="0"/>
              </a:rPr>
              <a:t>To support the LTVA, a suite of models was developed to simulate the water supply system response across a large range of future scenarios.</a:t>
            </a:r>
          </a:p>
          <a:p>
            <a:pPr marL="457200" indent="-457200">
              <a:buFont typeface="Arial" panose="020B0604020202020204" pitchFamily="34" charset="0"/>
              <a:buChar char="•"/>
            </a:pPr>
            <a:r>
              <a:rPr lang="en-US" b="0" dirty="0">
                <a:latin typeface="Source Sans Pro" panose="020B0503030403020204" pitchFamily="34" charset="0"/>
                <a:ea typeface="Source Sans Pro" panose="020B0503030403020204" pitchFamily="34" charset="0"/>
              </a:rPr>
              <a:t>The </a:t>
            </a:r>
            <a:r>
              <a:rPr lang="en-US" dirty="0" err="1">
                <a:latin typeface="Source Sans Pro" panose="020B0503030403020204" pitchFamily="34" charset="0"/>
                <a:ea typeface="Source Sans Pro" panose="020B0503030403020204" pitchFamily="34" charset="0"/>
              </a:rPr>
              <a:t>Orinoquia</a:t>
            </a:r>
            <a:r>
              <a:rPr lang="en-US" dirty="0">
                <a:latin typeface="Source Sans Pro" panose="020B0503030403020204" pitchFamily="34" charset="0"/>
                <a:ea typeface="Source Sans Pro" panose="020B0503030403020204" pitchFamily="34" charset="0"/>
              </a:rPr>
              <a:t> Water Futures (OWF)</a:t>
            </a:r>
            <a:r>
              <a:rPr lang="en-US" b="0" dirty="0">
                <a:latin typeface="Source Sans Pro" panose="020B0503030403020204" pitchFamily="34" charset="0"/>
                <a:ea typeface="Source Sans Pro" panose="020B0503030403020204" pitchFamily="34" charset="0"/>
              </a:rPr>
              <a:t> was developed to simulate the operations of the water infrastructure system across the basin.</a:t>
            </a:r>
          </a:p>
          <a:p>
            <a:pPr marL="457200" indent="-457200">
              <a:buFont typeface="Arial" panose="020B0604020202020204" pitchFamily="34" charset="0"/>
              <a:buChar char="•"/>
            </a:pPr>
            <a:r>
              <a:rPr lang="en-US" b="0" dirty="0">
                <a:latin typeface="Source Sans Pro" panose="020B0503030403020204" pitchFamily="34" charset="0"/>
                <a:ea typeface="Source Sans Pro" panose="020B0503030403020204" pitchFamily="34" charset="0"/>
              </a:rPr>
              <a:t>OWF is coded using Python programming language and heavily relies on the </a:t>
            </a:r>
            <a:r>
              <a:rPr lang="en-US" b="0" i="1" dirty="0" err="1">
                <a:latin typeface="Source Sans Pro" panose="020B0503030403020204" pitchFamily="34" charset="0"/>
                <a:ea typeface="Source Sans Pro" panose="020B0503030403020204" pitchFamily="34" charset="0"/>
              </a:rPr>
              <a:t>Pywr</a:t>
            </a:r>
            <a:r>
              <a:rPr lang="en-US" b="0" dirty="0">
                <a:latin typeface="Source Sans Pro" panose="020B0503030403020204" pitchFamily="34" charset="0"/>
                <a:ea typeface="Source Sans Pro" panose="020B0503030403020204" pitchFamily="34" charset="0"/>
              </a:rPr>
              <a:t> library</a:t>
            </a:r>
          </a:p>
        </p:txBody>
      </p:sp>
      <p:sp>
        <p:nvSpPr>
          <p:cNvPr id="13" name="Text Placeholder 12">
            <a:extLst>
              <a:ext uri="{FF2B5EF4-FFF2-40B4-BE49-F238E27FC236}">
                <a16:creationId xmlns:a16="http://schemas.microsoft.com/office/drawing/2014/main" id="{4A5B8339-B3C0-3921-24FC-8ECF44C4E5AD}"/>
              </a:ext>
            </a:extLst>
          </p:cNvPr>
          <p:cNvSpPr>
            <a:spLocks noGrp="1"/>
          </p:cNvSpPr>
          <p:nvPr>
            <p:ph type="body" sz="quarter" idx="14"/>
          </p:nvPr>
        </p:nvSpPr>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
        <p:nvSpPr>
          <p:cNvPr id="5" name="Slide Number Placeholder 4">
            <a:extLst>
              <a:ext uri="{FF2B5EF4-FFF2-40B4-BE49-F238E27FC236}">
                <a16:creationId xmlns:a16="http://schemas.microsoft.com/office/drawing/2014/main" id="{FDB9EB88-597D-C3C9-E04E-9A71034161CF}"/>
              </a:ext>
            </a:extLst>
          </p:cNvPr>
          <p:cNvSpPr>
            <a:spLocks noGrp="1"/>
          </p:cNvSpPr>
          <p:nvPr>
            <p:ph type="sldNum" sz="quarter" idx="15"/>
          </p:nvPr>
        </p:nvSpPr>
        <p:spPr/>
        <p:txBody>
          <a:bodyPr/>
          <a:lstStyle/>
          <a:p>
            <a:r>
              <a:rPr lang="en-US" dirty="0">
                <a:latin typeface="Source Sans Pro" panose="020B0503030403020204" pitchFamily="34" charset="0"/>
                <a:ea typeface="Source Sans Pro" panose="020B0503030403020204" pitchFamily="34" charset="0"/>
              </a:rPr>
              <a:t>Page </a:t>
            </a:r>
            <a:fld id="{D451C3AF-C182-BB47-A3C0-0AB666CF8761}" type="slidenum">
              <a:rPr lang="en-US" smtClean="0">
                <a:latin typeface="Source Sans Pro" panose="020B0503030403020204" pitchFamily="34" charset="0"/>
                <a:ea typeface="Source Sans Pro" panose="020B0503030403020204" pitchFamily="34" charset="0"/>
              </a:rPr>
              <a:pPr/>
              <a:t>2</a:t>
            </a:fld>
            <a:endParaRPr lang="en-US" dirty="0">
              <a:latin typeface="Source Sans Pro" panose="020B0503030403020204" pitchFamily="34" charset="0"/>
              <a:ea typeface="Source Sans Pro" panose="020B0503030403020204" pitchFamily="34" charset="0"/>
            </a:endParaRPr>
          </a:p>
        </p:txBody>
      </p:sp>
      <p:sp>
        <p:nvSpPr>
          <p:cNvPr id="2" name="Rectangle 1">
            <a:extLst>
              <a:ext uri="{FF2B5EF4-FFF2-40B4-BE49-F238E27FC236}">
                <a16:creationId xmlns:a16="http://schemas.microsoft.com/office/drawing/2014/main" id="{8700F213-6636-5D9F-D013-48A13B870077}"/>
              </a:ext>
            </a:extLst>
          </p:cNvPr>
          <p:cNvSpPr/>
          <p:nvPr/>
        </p:nvSpPr>
        <p:spPr>
          <a:xfrm>
            <a:off x="2055043" y="6344239"/>
            <a:ext cx="5542961" cy="2508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SCWD: Santa Cruz Water Department</a:t>
            </a:r>
          </a:p>
        </p:txBody>
      </p:sp>
    </p:spTree>
    <p:extLst>
      <p:ext uri="{BB962C8B-B14F-4D97-AF65-F5344CB8AC3E}">
        <p14:creationId xmlns:p14="http://schemas.microsoft.com/office/powerpoint/2010/main" val="214125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039FC-3167-6D6E-7301-9126A680B14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D0DD62C-DF82-4521-6DB3-E59F2553FB6B}"/>
              </a:ext>
            </a:extLst>
          </p:cNvPr>
          <p:cNvSpPr txBox="1"/>
          <p:nvPr/>
        </p:nvSpPr>
        <p:spPr>
          <a:xfrm>
            <a:off x="93258" y="6428232"/>
            <a:ext cx="4815406" cy="276999"/>
          </a:xfrm>
          <a:prstGeom prst="rect">
            <a:avLst/>
          </a:prstGeom>
          <a:solidFill>
            <a:schemeClr val="bg1"/>
          </a:solidFill>
        </p:spPr>
        <p:txBody>
          <a:bodyPr wrap="square" rtlCol="0">
            <a:spAutoFit/>
          </a:bodyPr>
          <a:lstStyle/>
          <a:p>
            <a:r>
              <a:rPr lang="en-US" sz="1200" i="1" dirty="0"/>
              <a:t>Screenshot of the first lines of the SCWSM_Option_Analysis_CST.py script</a:t>
            </a:r>
          </a:p>
        </p:txBody>
      </p:sp>
      <p:sp>
        <p:nvSpPr>
          <p:cNvPr id="5" name="Slide Number Placeholder 4">
            <a:extLst>
              <a:ext uri="{FF2B5EF4-FFF2-40B4-BE49-F238E27FC236}">
                <a16:creationId xmlns:a16="http://schemas.microsoft.com/office/drawing/2014/main" id="{AEB6B3AA-6174-7742-EF5F-679E1EAA5E20}"/>
              </a:ext>
            </a:extLst>
          </p:cNvPr>
          <p:cNvSpPr>
            <a:spLocks noGrp="1"/>
          </p:cNvSpPr>
          <p:nvPr>
            <p:ph type="sldNum" sz="quarter" idx="15"/>
          </p:nvPr>
        </p:nvSpPr>
        <p:spPr/>
        <p:txBody>
          <a:bodyPr/>
          <a:lstStyle/>
          <a:p>
            <a:r>
              <a:rPr lang="en-US"/>
              <a:t>Page </a:t>
            </a:r>
            <a:fld id="{D451C3AF-C182-BB47-A3C0-0AB666CF8761}" type="slidenum">
              <a:rPr lang="en-US" smtClean="0"/>
              <a:pPr/>
              <a:t>20</a:t>
            </a:fld>
            <a:endParaRPr lang="en-US" dirty="0"/>
          </a:p>
        </p:txBody>
      </p:sp>
      <p:sp>
        <p:nvSpPr>
          <p:cNvPr id="6" name="Title 1">
            <a:extLst>
              <a:ext uri="{FF2B5EF4-FFF2-40B4-BE49-F238E27FC236}">
                <a16:creationId xmlns:a16="http://schemas.microsoft.com/office/drawing/2014/main" id="{293C82DC-FE14-0F13-5570-EF4341C6A14F}"/>
              </a:ext>
            </a:extLst>
          </p:cNvPr>
          <p:cNvSpPr txBox="1">
            <a:spLocks/>
          </p:cNvSpPr>
          <p:nvPr/>
        </p:nvSpPr>
        <p:spPr>
          <a:xfrm>
            <a:off x="200834" y="-22561"/>
            <a:ext cx="12381725" cy="6858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rgbClr val="881C1C"/>
                </a:solidFill>
                <a:latin typeface="Arial" panose="020B0604020202020204" pitchFamily="34" charset="0"/>
                <a:ea typeface="+mj-ea"/>
                <a:cs typeface="Arial" panose="020B0604020202020204" pitchFamily="34" charset="0"/>
              </a:defRPr>
            </a:lvl1pPr>
          </a:lstStyle>
          <a:p>
            <a:r>
              <a:rPr lang="en-US" sz="3200" dirty="0"/>
              <a:t>What does happen when running </a:t>
            </a:r>
            <a:r>
              <a:rPr lang="en-US" sz="3200" i="1" dirty="0"/>
              <a:t>OWF_CST.py script</a:t>
            </a:r>
            <a:r>
              <a:rPr lang="en-US" sz="3200" dirty="0"/>
              <a:t> ?</a:t>
            </a:r>
          </a:p>
        </p:txBody>
      </p:sp>
      <p:sp>
        <p:nvSpPr>
          <p:cNvPr id="13" name="TextBox 12">
            <a:extLst>
              <a:ext uri="{FF2B5EF4-FFF2-40B4-BE49-F238E27FC236}">
                <a16:creationId xmlns:a16="http://schemas.microsoft.com/office/drawing/2014/main" id="{64C389C5-A877-779C-8E2A-86E8B955DBA5}"/>
              </a:ext>
            </a:extLst>
          </p:cNvPr>
          <p:cNvSpPr txBox="1"/>
          <p:nvPr/>
        </p:nvSpPr>
        <p:spPr>
          <a:xfrm>
            <a:off x="470647" y="892179"/>
            <a:ext cx="11700131" cy="1754326"/>
          </a:xfrm>
          <a:prstGeom prst="rect">
            <a:avLst/>
          </a:prstGeom>
          <a:solidFill>
            <a:schemeClr val="bg1"/>
          </a:solidFill>
        </p:spPr>
        <p:txBody>
          <a:bodyPr wrap="square" rtlCol="0">
            <a:spAutoFit/>
          </a:bodyPr>
          <a:lstStyle/>
          <a:p>
            <a:r>
              <a:rPr lang="en-US" b="1" u="sng" dirty="0"/>
              <a:t>Steps that are processed in the script:</a:t>
            </a:r>
          </a:p>
          <a:p>
            <a:endParaRPr lang="en-US" b="1" u="sng" dirty="0"/>
          </a:p>
          <a:p>
            <a:r>
              <a:rPr lang="en-US" dirty="0"/>
              <a:t>3. Create the model </a:t>
            </a:r>
            <a:r>
              <a:rPr lang="en-US" i="1" dirty="0"/>
              <a:t>.</a:t>
            </a:r>
            <a:r>
              <a:rPr lang="en-US" i="1" dirty="0" err="1"/>
              <a:t>json</a:t>
            </a:r>
            <a:r>
              <a:rPr lang="en-US" dirty="0"/>
              <a:t> files for the considered scenarios</a:t>
            </a:r>
            <a:br>
              <a:rPr lang="en-US" dirty="0"/>
            </a:br>
            <a:r>
              <a:rPr lang="en-US" dirty="0">
                <a:solidFill>
                  <a:schemeClr val="bg1">
                    <a:lumMod val="50000"/>
                  </a:schemeClr>
                </a:solidFill>
              </a:rPr>
              <a:t>The </a:t>
            </a:r>
            <a:r>
              <a:rPr lang="en-US" i="1" dirty="0">
                <a:solidFill>
                  <a:schemeClr val="bg1">
                    <a:lumMod val="50000"/>
                  </a:schemeClr>
                </a:solidFill>
              </a:rPr>
              <a:t>.</a:t>
            </a:r>
            <a:r>
              <a:rPr lang="en-US" i="1" dirty="0" err="1">
                <a:solidFill>
                  <a:schemeClr val="bg1">
                    <a:lumMod val="50000"/>
                  </a:schemeClr>
                </a:solidFill>
              </a:rPr>
              <a:t>json</a:t>
            </a:r>
            <a:r>
              <a:rPr lang="en-US" dirty="0">
                <a:solidFill>
                  <a:schemeClr val="bg1">
                    <a:lumMod val="50000"/>
                  </a:schemeClr>
                </a:solidFill>
              </a:rPr>
              <a:t> files are structured text files where the water system (i.e., reservoir, rivers, demand nodes, …) are represented.</a:t>
            </a:r>
          </a:p>
          <a:p>
            <a:pPr marL="342900" indent="-342900">
              <a:buAutoNum type="arabicPeriod"/>
            </a:pPr>
            <a:endParaRPr lang="en-US" dirty="0"/>
          </a:p>
          <a:p>
            <a:pPr marL="342900" indent="-342900">
              <a:buAutoNum type="arabicPeriod"/>
            </a:pPr>
            <a:endParaRPr lang="en-US" dirty="0"/>
          </a:p>
        </p:txBody>
      </p:sp>
      <p:sp>
        <p:nvSpPr>
          <p:cNvPr id="7" name="TextBox 6">
            <a:extLst>
              <a:ext uri="{FF2B5EF4-FFF2-40B4-BE49-F238E27FC236}">
                <a16:creationId xmlns:a16="http://schemas.microsoft.com/office/drawing/2014/main" id="{C8BF961C-422C-E83D-C7E0-3475E02B03F3}"/>
              </a:ext>
            </a:extLst>
          </p:cNvPr>
          <p:cNvSpPr txBox="1"/>
          <p:nvPr/>
        </p:nvSpPr>
        <p:spPr>
          <a:xfrm>
            <a:off x="1958071" y="775429"/>
            <a:ext cx="2931459" cy="646331"/>
          </a:xfrm>
          <a:prstGeom prst="rect">
            <a:avLst/>
          </a:prstGeom>
          <a:noFill/>
        </p:spPr>
        <p:txBody>
          <a:bodyPr wrap="square" rtlCol="0">
            <a:spAutoFit/>
          </a:bodyPr>
          <a:lstStyle/>
          <a:p>
            <a:pPr algn="ctr"/>
            <a:r>
              <a:rPr lang="en-US" dirty="0">
                <a:solidFill>
                  <a:schemeClr val="bg1"/>
                </a:solidFill>
              </a:rPr>
              <a:t>Screenshot of the </a:t>
            </a:r>
            <a:r>
              <a:rPr lang="en-US" i="1" dirty="0">
                <a:solidFill>
                  <a:schemeClr val="bg1"/>
                </a:solidFill>
              </a:rPr>
              <a:t>OWF_CST.py script</a:t>
            </a:r>
            <a:endParaRPr lang="en-US" dirty="0">
              <a:solidFill>
                <a:schemeClr val="bg1"/>
              </a:solidFill>
            </a:endParaRPr>
          </a:p>
        </p:txBody>
      </p:sp>
      <p:pic>
        <p:nvPicPr>
          <p:cNvPr id="9" name="Picture 8">
            <a:extLst>
              <a:ext uri="{FF2B5EF4-FFF2-40B4-BE49-F238E27FC236}">
                <a16:creationId xmlns:a16="http://schemas.microsoft.com/office/drawing/2014/main" id="{F37B6E62-842B-864A-18CC-3C5E9DC03D21}"/>
              </a:ext>
            </a:extLst>
          </p:cNvPr>
          <p:cNvPicPr>
            <a:picLocks noChangeAspect="1"/>
          </p:cNvPicPr>
          <p:nvPr/>
        </p:nvPicPr>
        <p:blipFill>
          <a:blip r:embed="rId3"/>
          <a:stretch>
            <a:fillRect/>
          </a:stretch>
        </p:blipFill>
        <p:spPr>
          <a:xfrm>
            <a:off x="530288" y="2285672"/>
            <a:ext cx="7436692" cy="3951212"/>
          </a:xfrm>
          <a:prstGeom prst="rect">
            <a:avLst/>
          </a:prstGeom>
        </p:spPr>
      </p:pic>
      <p:sp>
        <p:nvSpPr>
          <p:cNvPr id="10" name="TextBox 9">
            <a:extLst>
              <a:ext uri="{FF2B5EF4-FFF2-40B4-BE49-F238E27FC236}">
                <a16:creationId xmlns:a16="http://schemas.microsoft.com/office/drawing/2014/main" id="{834ACA51-21CF-3F68-110E-F6E113C94A47}"/>
              </a:ext>
            </a:extLst>
          </p:cNvPr>
          <p:cNvSpPr txBox="1"/>
          <p:nvPr/>
        </p:nvSpPr>
        <p:spPr>
          <a:xfrm>
            <a:off x="5405001" y="3105834"/>
            <a:ext cx="2931459" cy="646331"/>
          </a:xfrm>
          <a:prstGeom prst="rect">
            <a:avLst/>
          </a:prstGeom>
          <a:noFill/>
        </p:spPr>
        <p:txBody>
          <a:bodyPr wrap="square" rtlCol="0">
            <a:spAutoFit/>
          </a:bodyPr>
          <a:lstStyle/>
          <a:p>
            <a:pPr algn="ctr"/>
            <a:r>
              <a:rPr lang="en-US" dirty="0">
                <a:solidFill>
                  <a:schemeClr val="bg1"/>
                </a:solidFill>
              </a:rPr>
              <a:t>Screenshot of the </a:t>
            </a:r>
            <a:r>
              <a:rPr lang="en-US" i="1" dirty="0">
                <a:solidFill>
                  <a:schemeClr val="bg1"/>
                </a:solidFill>
              </a:rPr>
              <a:t>OWF_CST.py script</a:t>
            </a:r>
            <a:endParaRPr lang="en-US" dirty="0">
              <a:solidFill>
                <a:schemeClr val="bg1"/>
              </a:solidFill>
            </a:endParaRPr>
          </a:p>
        </p:txBody>
      </p:sp>
      <p:sp>
        <p:nvSpPr>
          <p:cNvPr id="14" name="Right Brace 13">
            <a:extLst>
              <a:ext uri="{FF2B5EF4-FFF2-40B4-BE49-F238E27FC236}">
                <a16:creationId xmlns:a16="http://schemas.microsoft.com/office/drawing/2014/main" id="{6F043358-56B6-F218-1F1F-9735595EC396}"/>
              </a:ext>
            </a:extLst>
          </p:cNvPr>
          <p:cNvSpPr/>
          <p:nvPr/>
        </p:nvSpPr>
        <p:spPr>
          <a:xfrm>
            <a:off x="8026620" y="2285672"/>
            <a:ext cx="309839" cy="1650045"/>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A48912DB-1F94-D570-2277-0EF7CAEE6511}"/>
              </a:ext>
            </a:extLst>
          </p:cNvPr>
          <p:cNvSpPr/>
          <p:nvPr/>
        </p:nvSpPr>
        <p:spPr>
          <a:xfrm>
            <a:off x="8026621" y="4169502"/>
            <a:ext cx="309839" cy="1650045"/>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7BF3DE3A-EB40-8FE8-583E-1C1399BDA839}"/>
              </a:ext>
            </a:extLst>
          </p:cNvPr>
          <p:cNvSpPr txBox="1"/>
          <p:nvPr/>
        </p:nvSpPr>
        <p:spPr>
          <a:xfrm>
            <a:off x="8336459" y="2236582"/>
            <a:ext cx="3834318" cy="1477328"/>
          </a:xfrm>
          <a:prstGeom prst="rect">
            <a:avLst/>
          </a:prstGeom>
          <a:noFill/>
        </p:spPr>
        <p:txBody>
          <a:bodyPr wrap="square" rtlCol="0">
            <a:spAutoFit/>
          </a:bodyPr>
          <a:lstStyle/>
          <a:p>
            <a:r>
              <a:rPr lang="en-US" i="1" dirty="0"/>
              <a:t>Build_OWF_CST.py </a:t>
            </a:r>
            <a:r>
              <a:rPr lang="en-US" dirty="0"/>
              <a:t>module creates .</a:t>
            </a:r>
            <a:r>
              <a:rPr lang="en-US" dirty="0" err="1"/>
              <a:t>json</a:t>
            </a:r>
            <a:r>
              <a:rPr lang="en-US" dirty="0"/>
              <a:t> files for a selection of scenarios.</a:t>
            </a:r>
          </a:p>
          <a:p>
            <a:endParaRPr lang="en-US" dirty="0"/>
          </a:p>
          <a:p>
            <a:r>
              <a:rPr lang="en-US" dirty="0"/>
              <a:t>The list of scenarios is defined by the keys in the </a:t>
            </a:r>
            <a:r>
              <a:rPr lang="en-US" i="1" dirty="0" err="1"/>
              <a:t>sys.argv</a:t>
            </a:r>
            <a:r>
              <a:rPr lang="en-US" i="1" dirty="0"/>
              <a:t> </a:t>
            </a:r>
            <a:r>
              <a:rPr lang="en-US" dirty="0"/>
              <a:t>list.</a:t>
            </a:r>
          </a:p>
        </p:txBody>
      </p:sp>
      <p:sp>
        <p:nvSpPr>
          <p:cNvPr id="17" name="TextBox 16">
            <a:extLst>
              <a:ext uri="{FF2B5EF4-FFF2-40B4-BE49-F238E27FC236}">
                <a16:creationId xmlns:a16="http://schemas.microsoft.com/office/drawing/2014/main" id="{3FE9E603-E269-33DC-85F7-C6DFCF68065C}"/>
              </a:ext>
            </a:extLst>
          </p:cNvPr>
          <p:cNvSpPr txBox="1"/>
          <p:nvPr/>
        </p:nvSpPr>
        <p:spPr>
          <a:xfrm>
            <a:off x="8336459" y="3989236"/>
            <a:ext cx="3834318" cy="2031325"/>
          </a:xfrm>
          <a:prstGeom prst="rect">
            <a:avLst/>
          </a:prstGeom>
          <a:solidFill>
            <a:schemeClr val="bg1"/>
          </a:solidFill>
        </p:spPr>
        <p:txBody>
          <a:bodyPr wrap="square" rtlCol="0">
            <a:spAutoFit/>
          </a:bodyPr>
          <a:lstStyle/>
          <a:p>
            <a:r>
              <a:rPr lang="en-US" dirty="0"/>
              <a:t>This ‘for’ loop is used to create a list of scenarios to be run by the model. </a:t>
            </a:r>
          </a:p>
          <a:p>
            <a:endParaRPr lang="en-US" dirty="0"/>
          </a:p>
          <a:p>
            <a:r>
              <a:rPr lang="en-US" dirty="0"/>
              <a:t>From the combination of scenarios listed in the </a:t>
            </a:r>
            <a:r>
              <a:rPr lang="en-US" dirty="0" err="1"/>
              <a:t>sys.argv</a:t>
            </a:r>
            <a:r>
              <a:rPr lang="en-US" dirty="0"/>
              <a:t> variable, only the ones for whom an output file does not exist will be run through the model</a:t>
            </a:r>
          </a:p>
        </p:txBody>
      </p:sp>
      <p:sp>
        <p:nvSpPr>
          <p:cNvPr id="20" name="Text Placeholder 12">
            <a:extLst>
              <a:ext uri="{FF2B5EF4-FFF2-40B4-BE49-F238E27FC236}">
                <a16:creationId xmlns:a16="http://schemas.microsoft.com/office/drawing/2014/main" id="{282B0D01-3896-DE8E-0317-D4A1197BFEA1}"/>
              </a:ext>
            </a:extLst>
          </p:cNvPr>
          <p:cNvSpPr>
            <a:spLocks noGrp="1"/>
          </p:cNvSpPr>
          <p:nvPr>
            <p:ph type="body" sz="quarter" idx="14"/>
          </p:nvPr>
        </p:nvSpPr>
        <p:spPr>
          <a:xfrm>
            <a:off x="7232650" y="6427788"/>
            <a:ext cx="3749675" cy="201612"/>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32782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7D8E7F-8C29-5248-F8AC-5A5E41B25869}"/>
              </a:ext>
            </a:extLst>
          </p:cNvPr>
          <p:cNvPicPr>
            <a:picLocks noChangeAspect="1"/>
          </p:cNvPicPr>
          <p:nvPr/>
        </p:nvPicPr>
        <p:blipFill>
          <a:blip r:embed="rId3"/>
          <a:stretch>
            <a:fillRect/>
          </a:stretch>
        </p:blipFill>
        <p:spPr>
          <a:xfrm>
            <a:off x="288476" y="1491815"/>
            <a:ext cx="7201905" cy="3677163"/>
          </a:xfrm>
          <a:prstGeom prst="rect">
            <a:avLst/>
          </a:prstGeom>
        </p:spPr>
      </p:pic>
      <p:pic>
        <p:nvPicPr>
          <p:cNvPr id="48" name="Picture 47">
            <a:extLst>
              <a:ext uri="{FF2B5EF4-FFF2-40B4-BE49-F238E27FC236}">
                <a16:creationId xmlns:a16="http://schemas.microsoft.com/office/drawing/2014/main" id="{657C1CEE-2301-6F20-E264-4CFE5BCE90AC}"/>
              </a:ext>
            </a:extLst>
          </p:cNvPr>
          <p:cNvPicPr>
            <a:picLocks noChangeAspect="1"/>
          </p:cNvPicPr>
          <p:nvPr/>
        </p:nvPicPr>
        <p:blipFill>
          <a:blip r:embed="rId4"/>
          <a:stretch>
            <a:fillRect/>
          </a:stretch>
        </p:blipFill>
        <p:spPr>
          <a:xfrm>
            <a:off x="493054" y="7792344"/>
            <a:ext cx="6943946" cy="4572396"/>
          </a:xfrm>
          <a:prstGeom prst="rect">
            <a:avLst/>
          </a:prstGeom>
        </p:spPr>
      </p:pic>
      <p:sp>
        <p:nvSpPr>
          <p:cNvPr id="5" name="Slide Number Placeholder 4">
            <a:extLst>
              <a:ext uri="{FF2B5EF4-FFF2-40B4-BE49-F238E27FC236}">
                <a16:creationId xmlns:a16="http://schemas.microsoft.com/office/drawing/2014/main" id="{1BD011D3-BE33-589C-9818-089972A7BCFD}"/>
              </a:ext>
            </a:extLst>
          </p:cNvPr>
          <p:cNvSpPr>
            <a:spLocks noGrp="1"/>
          </p:cNvSpPr>
          <p:nvPr>
            <p:ph type="sldNum" sz="quarter" idx="15"/>
          </p:nvPr>
        </p:nvSpPr>
        <p:spPr/>
        <p:txBody>
          <a:bodyPr/>
          <a:lstStyle/>
          <a:p>
            <a:r>
              <a:rPr lang="en-US"/>
              <a:t>Page </a:t>
            </a:r>
            <a:fld id="{D451C3AF-C182-BB47-A3C0-0AB666CF8761}" type="slidenum">
              <a:rPr lang="en-US" smtClean="0"/>
              <a:pPr/>
              <a:t>21</a:t>
            </a:fld>
            <a:endParaRPr lang="en-US" dirty="0"/>
          </a:p>
        </p:txBody>
      </p:sp>
      <p:sp>
        <p:nvSpPr>
          <p:cNvPr id="11" name="TextBox 10">
            <a:extLst>
              <a:ext uri="{FF2B5EF4-FFF2-40B4-BE49-F238E27FC236}">
                <a16:creationId xmlns:a16="http://schemas.microsoft.com/office/drawing/2014/main" id="{541C3917-4E7B-D573-E63D-41C7E92EAD92}"/>
              </a:ext>
            </a:extLst>
          </p:cNvPr>
          <p:cNvSpPr txBox="1"/>
          <p:nvPr/>
        </p:nvSpPr>
        <p:spPr>
          <a:xfrm>
            <a:off x="204147" y="1002835"/>
            <a:ext cx="6251065" cy="400110"/>
          </a:xfrm>
          <a:prstGeom prst="rect">
            <a:avLst/>
          </a:prstGeom>
          <a:noFill/>
        </p:spPr>
        <p:txBody>
          <a:bodyPr wrap="square">
            <a:spAutoFit/>
          </a:bodyPr>
          <a:lstStyle/>
          <a:p>
            <a:r>
              <a:rPr lang="en-US" sz="2000" b="1" dirty="0"/>
              <a:t>4.   Run the model and write the output files</a:t>
            </a:r>
          </a:p>
        </p:txBody>
      </p:sp>
      <p:cxnSp>
        <p:nvCxnSpPr>
          <p:cNvPr id="18" name="Straight Arrow Connector 17">
            <a:extLst>
              <a:ext uri="{FF2B5EF4-FFF2-40B4-BE49-F238E27FC236}">
                <a16:creationId xmlns:a16="http://schemas.microsoft.com/office/drawing/2014/main" id="{9A3FC5C2-1472-12F6-F139-79823DA78272}"/>
              </a:ext>
            </a:extLst>
          </p:cNvPr>
          <p:cNvCxnSpPr>
            <a:cxnSpLocks/>
          </p:cNvCxnSpPr>
          <p:nvPr/>
        </p:nvCxnSpPr>
        <p:spPr>
          <a:xfrm flipH="1">
            <a:off x="2861110" y="2098125"/>
            <a:ext cx="1354944" cy="7415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7A0FBC9-FE7A-EF72-B967-9E5AB6229BF5}"/>
              </a:ext>
            </a:extLst>
          </p:cNvPr>
          <p:cNvCxnSpPr>
            <a:cxnSpLocks/>
          </p:cNvCxnSpPr>
          <p:nvPr/>
        </p:nvCxnSpPr>
        <p:spPr>
          <a:xfrm flipH="1">
            <a:off x="1327711" y="2773521"/>
            <a:ext cx="296172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7BD4C6-9A8D-7D1A-9D01-639596277AFD}"/>
              </a:ext>
            </a:extLst>
          </p:cNvPr>
          <p:cNvCxnSpPr>
            <a:cxnSpLocks/>
          </p:cNvCxnSpPr>
          <p:nvPr/>
        </p:nvCxnSpPr>
        <p:spPr>
          <a:xfrm flipH="1">
            <a:off x="3657600" y="3370248"/>
            <a:ext cx="1019612" cy="3600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309D06-BFC8-8F24-23C1-81C13842FEE9}"/>
              </a:ext>
            </a:extLst>
          </p:cNvPr>
          <p:cNvCxnSpPr>
            <a:cxnSpLocks/>
            <a:stCxn id="36" idx="1"/>
          </p:cNvCxnSpPr>
          <p:nvPr/>
        </p:nvCxnSpPr>
        <p:spPr>
          <a:xfrm flipH="1" flipV="1">
            <a:off x="3462618" y="4186402"/>
            <a:ext cx="861608" cy="6591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08F271D-E1B5-45C8-8718-463336B0067B}"/>
              </a:ext>
            </a:extLst>
          </p:cNvPr>
          <p:cNvCxnSpPr>
            <a:cxnSpLocks/>
          </p:cNvCxnSpPr>
          <p:nvPr/>
        </p:nvCxnSpPr>
        <p:spPr>
          <a:xfrm flipH="1" flipV="1">
            <a:off x="6705628" y="3947709"/>
            <a:ext cx="440244" cy="99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F185B56-5F40-8638-12ED-D71A6482940A}"/>
              </a:ext>
            </a:extLst>
          </p:cNvPr>
          <p:cNvSpPr txBox="1"/>
          <p:nvPr/>
        </p:nvSpPr>
        <p:spPr>
          <a:xfrm>
            <a:off x="4163608" y="1924637"/>
            <a:ext cx="2336800" cy="307777"/>
          </a:xfrm>
          <a:prstGeom prst="rect">
            <a:avLst/>
          </a:prstGeom>
          <a:solidFill>
            <a:schemeClr val="bg1"/>
          </a:solidFill>
        </p:spPr>
        <p:txBody>
          <a:bodyPr wrap="square" rtlCol="0">
            <a:spAutoFit/>
          </a:bodyPr>
          <a:lstStyle/>
          <a:p>
            <a:r>
              <a:rPr lang="en-US" sz="1400" dirty="0">
                <a:solidFill>
                  <a:srgbClr val="FF0000"/>
                </a:solidFill>
              </a:rPr>
              <a:t>Load the relevant model file</a:t>
            </a:r>
          </a:p>
        </p:txBody>
      </p:sp>
      <p:sp>
        <p:nvSpPr>
          <p:cNvPr id="29" name="TextBox 28">
            <a:extLst>
              <a:ext uri="{FF2B5EF4-FFF2-40B4-BE49-F238E27FC236}">
                <a16:creationId xmlns:a16="http://schemas.microsoft.com/office/drawing/2014/main" id="{B4D5B2B9-31B0-0FAE-F516-1BB656E0D885}"/>
              </a:ext>
            </a:extLst>
          </p:cNvPr>
          <p:cNvSpPr txBox="1"/>
          <p:nvPr/>
        </p:nvSpPr>
        <p:spPr>
          <a:xfrm>
            <a:off x="4310729" y="2596919"/>
            <a:ext cx="1852938" cy="307777"/>
          </a:xfrm>
          <a:prstGeom prst="rect">
            <a:avLst/>
          </a:prstGeom>
          <a:solidFill>
            <a:schemeClr val="bg1"/>
          </a:solidFill>
        </p:spPr>
        <p:txBody>
          <a:bodyPr wrap="square" rtlCol="0">
            <a:spAutoFit/>
          </a:bodyPr>
          <a:lstStyle/>
          <a:p>
            <a:r>
              <a:rPr lang="en-US" sz="1400" dirty="0">
                <a:solidFill>
                  <a:srgbClr val="FF0000"/>
                </a:solidFill>
              </a:rPr>
              <a:t>Run the model</a:t>
            </a:r>
          </a:p>
        </p:txBody>
      </p:sp>
      <p:sp>
        <p:nvSpPr>
          <p:cNvPr id="34" name="TextBox 33">
            <a:extLst>
              <a:ext uri="{FF2B5EF4-FFF2-40B4-BE49-F238E27FC236}">
                <a16:creationId xmlns:a16="http://schemas.microsoft.com/office/drawing/2014/main" id="{1A639060-4A27-5EE1-646B-448EE8C283F8}"/>
              </a:ext>
            </a:extLst>
          </p:cNvPr>
          <p:cNvSpPr txBox="1"/>
          <p:nvPr/>
        </p:nvSpPr>
        <p:spPr>
          <a:xfrm>
            <a:off x="4677212" y="3176509"/>
            <a:ext cx="3556001" cy="307777"/>
          </a:xfrm>
          <a:prstGeom prst="rect">
            <a:avLst/>
          </a:prstGeom>
          <a:solidFill>
            <a:schemeClr val="bg1"/>
          </a:solidFill>
        </p:spPr>
        <p:txBody>
          <a:bodyPr wrap="square" rtlCol="0">
            <a:spAutoFit/>
          </a:bodyPr>
          <a:lstStyle/>
          <a:p>
            <a:r>
              <a:rPr lang="en-US" sz="1400" dirty="0">
                <a:solidFill>
                  <a:srgbClr val="FF0000"/>
                </a:solidFill>
              </a:rPr>
              <a:t>Convert the model output into a </a:t>
            </a:r>
            <a:r>
              <a:rPr lang="en-US" sz="1400" dirty="0" err="1">
                <a:solidFill>
                  <a:srgbClr val="FF0000"/>
                </a:solidFill>
              </a:rPr>
              <a:t>dataframe</a:t>
            </a:r>
            <a:endParaRPr lang="en-US" sz="1400" dirty="0">
              <a:solidFill>
                <a:srgbClr val="FF0000"/>
              </a:solidFill>
            </a:endParaRPr>
          </a:p>
        </p:txBody>
      </p:sp>
      <p:sp>
        <p:nvSpPr>
          <p:cNvPr id="35" name="TextBox 34">
            <a:extLst>
              <a:ext uri="{FF2B5EF4-FFF2-40B4-BE49-F238E27FC236}">
                <a16:creationId xmlns:a16="http://schemas.microsoft.com/office/drawing/2014/main" id="{C2CE0B1B-4DC0-C79E-E43F-6DD597351A13}"/>
              </a:ext>
            </a:extLst>
          </p:cNvPr>
          <p:cNvSpPr txBox="1"/>
          <p:nvPr/>
        </p:nvSpPr>
        <p:spPr>
          <a:xfrm>
            <a:off x="6810397" y="3508405"/>
            <a:ext cx="2845631" cy="307777"/>
          </a:xfrm>
          <a:prstGeom prst="rect">
            <a:avLst/>
          </a:prstGeom>
          <a:solidFill>
            <a:schemeClr val="bg1"/>
          </a:solidFill>
        </p:spPr>
        <p:txBody>
          <a:bodyPr wrap="square" rtlCol="0">
            <a:spAutoFit/>
          </a:bodyPr>
          <a:lstStyle/>
          <a:p>
            <a:r>
              <a:rPr lang="en-US" sz="1400" dirty="0">
                <a:solidFill>
                  <a:srgbClr val="FF0000"/>
                </a:solidFill>
              </a:rPr>
              <a:t>Some formatting of the data</a:t>
            </a:r>
          </a:p>
        </p:txBody>
      </p:sp>
      <p:sp>
        <p:nvSpPr>
          <p:cNvPr id="36" name="TextBox 35">
            <a:extLst>
              <a:ext uri="{FF2B5EF4-FFF2-40B4-BE49-F238E27FC236}">
                <a16:creationId xmlns:a16="http://schemas.microsoft.com/office/drawing/2014/main" id="{13006ACD-EF71-D714-DD53-175804B17600}"/>
              </a:ext>
            </a:extLst>
          </p:cNvPr>
          <p:cNvSpPr txBox="1"/>
          <p:nvPr/>
        </p:nvSpPr>
        <p:spPr>
          <a:xfrm>
            <a:off x="4324226" y="4098430"/>
            <a:ext cx="2769594" cy="307777"/>
          </a:xfrm>
          <a:prstGeom prst="rect">
            <a:avLst/>
          </a:prstGeom>
          <a:solidFill>
            <a:schemeClr val="bg1"/>
          </a:solidFill>
        </p:spPr>
        <p:txBody>
          <a:bodyPr wrap="square" rtlCol="0">
            <a:spAutoFit/>
          </a:bodyPr>
          <a:lstStyle/>
          <a:p>
            <a:r>
              <a:rPr lang="en-US" sz="1400" dirty="0">
                <a:solidFill>
                  <a:srgbClr val="FF0000"/>
                </a:solidFill>
              </a:rPr>
              <a:t>Add a name for the ‘index’ column</a:t>
            </a:r>
          </a:p>
        </p:txBody>
      </p:sp>
      <p:sp>
        <p:nvSpPr>
          <p:cNvPr id="38" name="TextBox 37">
            <a:extLst>
              <a:ext uri="{FF2B5EF4-FFF2-40B4-BE49-F238E27FC236}">
                <a16:creationId xmlns:a16="http://schemas.microsoft.com/office/drawing/2014/main" id="{36853F9B-A182-C8FE-3E6B-DBC3725B1209}"/>
              </a:ext>
            </a:extLst>
          </p:cNvPr>
          <p:cNvSpPr txBox="1"/>
          <p:nvPr/>
        </p:nvSpPr>
        <p:spPr>
          <a:xfrm>
            <a:off x="7145872" y="3794818"/>
            <a:ext cx="3295893" cy="307777"/>
          </a:xfrm>
          <a:prstGeom prst="rect">
            <a:avLst/>
          </a:prstGeom>
          <a:solidFill>
            <a:schemeClr val="bg1"/>
          </a:solidFill>
        </p:spPr>
        <p:txBody>
          <a:bodyPr wrap="square" rtlCol="0">
            <a:spAutoFit/>
          </a:bodyPr>
          <a:lstStyle/>
          <a:p>
            <a:r>
              <a:rPr lang="en-US" sz="1400" dirty="0">
                <a:solidFill>
                  <a:srgbClr val="FF0000"/>
                </a:solidFill>
              </a:rPr>
              <a:t>Order the column per alphabetic order</a:t>
            </a:r>
          </a:p>
        </p:txBody>
      </p:sp>
      <p:sp>
        <p:nvSpPr>
          <p:cNvPr id="40" name="TextBox 39">
            <a:extLst>
              <a:ext uri="{FF2B5EF4-FFF2-40B4-BE49-F238E27FC236}">
                <a16:creationId xmlns:a16="http://schemas.microsoft.com/office/drawing/2014/main" id="{0854517E-9C0C-D399-ABBC-F193AF565F32}"/>
              </a:ext>
            </a:extLst>
          </p:cNvPr>
          <p:cNvSpPr txBox="1"/>
          <p:nvPr/>
        </p:nvSpPr>
        <p:spPr>
          <a:xfrm>
            <a:off x="6658818" y="4856681"/>
            <a:ext cx="5041504" cy="307777"/>
          </a:xfrm>
          <a:prstGeom prst="rect">
            <a:avLst/>
          </a:prstGeom>
          <a:solidFill>
            <a:schemeClr val="bg1"/>
          </a:solidFill>
        </p:spPr>
        <p:txBody>
          <a:bodyPr wrap="square" rtlCol="0">
            <a:spAutoFit/>
          </a:bodyPr>
          <a:lstStyle/>
          <a:p>
            <a:r>
              <a:rPr lang="en-US" sz="1400" dirty="0">
                <a:solidFill>
                  <a:srgbClr val="FF0000"/>
                </a:solidFill>
              </a:rPr>
              <a:t>The output are saved in .CSV file format</a:t>
            </a:r>
          </a:p>
        </p:txBody>
      </p:sp>
      <p:cxnSp>
        <p:nvCxnSpPr>
          <p:cNvPr id="42" name="Straight Arrow Connector 41">
            <a:extLst>
              <a:ext uri="{FF2B5EF4-FFF2-40B4-BE49-F238E27FC236}">
                <a16:creationId xmlns:a16="http://schemas.microsoft.com/office/drawing/2014/main" id="{59769E4A-2902-9BAC-E0E4-523EF19B5FB3}"/>
              </a:ext>
            </a:extLst>
          </p:cNvPr>
          <p:cNvCxnSpPr>
            <a:cxnSpLocks/>
          </p:cNvCxnSpPr>
          <p:nvPr/>
        </p:nvCxnSpPr>
        <p:spPr>
          <a:xfrm flipH="1">
            <a:off x="4504765" y="1525723"/>
            <a:ext cx="310488" cy="11879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39E660F-7616-BD80-246D-3D2842F628F5}"/>
              </a:ext>
            </a:extLst>
          </p:cNvPr>
          <p:cNvSpPr txBox="1"/>
          <p:nvPr/>
        </p:nvSpPr>
        <p:spPr>
          <a:xfrm>
            <a:off x="4815253" y="1336741"/>
            <a:ext cx="2590800" cy="307777"/>
          </a:xfrm>
          <a:prstGeom prst="rect">
            <a:avLst/>
          </a:prstGeom>
          <a:solidFill>
            <a:schemeClr val="bg1"/>
          </a:solidFill>
        </p:spPr>
        <p:txBody>
          <a:bodyPr wrap="square" rtlCol="0">
            <a:spAutoFit/>
          </a:bodyPr>
          <a:lstStyle/>
          <a:p>
            <a:r>
              <a:rPr lang="en-US" sz="1400" dirty="0">
                <a:solidFill>
                  <a:srgbClr val="FF0000"/>
                </a:solidFill>
              </a:rPr>
              <a:t>Loop over the scenario to be run</a:t>
            </a:r>
          </a:p>
        </p:txBody>
      </p:sp>
      <p:cxnSp>
        <p:nvCxnSpPr>
          <p:cNvPr id="63" name="Straight Arrow Connector 62">
            <a:extLst>
              <a:ext uri="{FF2B5EF4-FFF2-40B4-BE49-F238E27FC236}">
                <a16:creationId xmlns:a16="http://schemas.microsoft.com/office/drawing/2014/main" id="{042BEF58-2794-8B58-3F83-12266AA75ACF}"/>
              </a:ext>
            </a:extLst>
          </p:cNvPr>
          <p:cNvCxnSpPr>
            <a:cxnSpLocks/>
            <a:stCxn id="40" idx="1"/>
          </p:cNvCxnSpPr>
          <p:nvPr/>
        </p:nvCxnSpPr>
        <p:spPr>
          <a:xfrm flipH="1" flipV="1">
            <a:off x="4724384" y="5009916"/>
            <a:ext cx="1934434" cy="65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C0D2144-E128-6886-55E5-EF95DE91D99D}"/>
              </a:ext>
            </a:extLst>
          </p:cNvPr>
          <p:cNvPicPr>
            <a:picLocks noChangeAspect="1"/>
          </p:cNvPicPr>
          <p:nvPr/>
        </p:nvPicPr>
        <p:blipFill>
          <a:blip r:embed="rId5"/>
          <a:srcRect b="44363"/>
          <a:stretch/>
        </p:blipFill>
        <p:spPr>
          <a:xfrm>
            <a:off x="7611199" y="517812"/>
            <a:ext cx="3136742" cy="2374665"/>
          </a:xfrm>
          <a:prstGeom prst="rect">
            <a:avLst/>
          </a:prstGeom>
        </p:spPr>
      </p:pic>
      <p:cxnSp>
        <p:nvCxnSpPr>
          <p:cNvPr id="28" name="Straight Arrow Connector 27">
            <a:extLst>
              <a:ext uri="{FF2B5EF4-FFF2-40B4-BE49-F238E27FC236}">
                <a16:creationId xmlns:a16="http://schemas.microsoft.com/office/drawing/2014/main" id="{2AC24CAF-B313-38A7-2733-02A0F8567F86}"/>
              </a:ext>
            </a:extLst>
          </p:cNvPr>
          <p:cNvCxnSpPr>
            <a:cxnSpLocks/>
          </p:cNvCxnSpPr>
          <p:nvPr/>
        </p:nvCxnSpPr>
        <p:spPr>
          <a:xfrm flipH="1">
            <a:off x="4970293" y="3673483"/>
            <a:ext cx="1865374" cy="3079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FC69310-2277-CC5E-98AE-19F52760BECB}"/>
              </a:ext>
            </a:extLst>
          </p:cNvPr>
          <p:cNvSpPr txBox="1"/>
          <p:nvPr/>
        </p:nvSpPr>
        <p:spPr>
          <a:xfrm>
            <a:off x="288476" y="5426226"/>
            <a:ext cx="12271077" cy="307777"/>
          </a:xfrm>
          <a:prstGeom prst="rect">
            <a:avLst/>
          </a:prstGeom>
          <a:noFill/>
        </p:spPr>
        <p:txBody>
          <a:bodyPr wrap="square" rtlCol="0">
            <a:spAutoFit/>
          </a:bodyPr>
          <a:lstStyle/>
          <a:p>
            <a:r>
              <a:rPr lang="en-US" sz="1400" dirty="0"/>
              <a:t>Note: A few additional steps are in fact present in the OWF code to cope with parallel computing. This will be cover in the last training.</a:t>
            </a:r>
          </a:p>
        </p:txBody>
      </p:sp>
      <p:sp>
        <p:nvSpPr>
          <p:cNvPr id="8" name="Text Placeholder 12">
            <a:extLst>
              <a:ext uri="{FF2B5EF4-FFF2-40B4-BE49-F238E27FC236}">
                <a16:creationId xmlns:a16="http://schemas.microsoft.com/office/drawing/2014/main" id="{43BCEED0-4E50-38CA-74B1-7FCCBCEB56F5}"/>
              </a:ext>
            </a:extLst>
          </p:cNvPr>
          <p:cNvSpPr>
            <a:spLocks noGrp="1"/>
          </p:cNvSpPr>
          <p:nvPr>
            <p:ph type="body" sz="quarter" idx="14"/>
          </p:nvPr>
        </p:nvSpPr>
        <p:spPr>
          <a:xfrm>
            <a:off x="7232650" y="6427788"/>
            <a:ext cx="3749675" cy="201612"/>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191561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4" grpId="0" animBg="1"/>
      <p:bldP spid="35" grpId="0" animBg="1"/>
      <p:bldP spid="36" grpId="0" animBg="1"/>
      <p:bldP spid="38" grpId="0" animBg="1"/>
      <p:bldP spid="40" grpId="0" animBg="1"/>
      <p:bldP spid="4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F714-9A15-D2E7-162D-2D926AE2AA53}"/>
              </a:ext>
            </a:extLst>
          </p:cNvPr>
          <p:cNvSpPr>
            <a:spLocks noGrp="1"/>
          </p:cNvSpPr>
          <p:nvPr>
            <p:ph type="title"/>
          </p:nvPr>
        </p:nvSpPr>
        <p:spPr>
          <a:xfrm>
            <a:off x="2135566" y="2162409"/>
            <a:ext cx="7698658" cy="685800"/>
          </a:xfrm>
        </p:spPr>
        <p:txBody>
          <a:bodyPr>
            <a:noAutofit/>
          </a:bodyPr>
          <a:lstStyle/>
          <a:p>
            <a:pPr algn="ctr"/>
            <a:r>
              <a:rPr lang="en-US" sz="4800" dirty="0"/>
              <a:t>Description of the node types used in OWF</a:t>
            </a:r>
          </a:p>
        </p:txBody>
      </p:sp>
      <p:sp>
        <p:nvSpPr>
          <p:cNvPr id="5" name="Slide Number Placeholder 4">
            <a:extLst>
              <a:ext uri="{FF2B5EF4-FFF2-40B4-BE49-F238E27FC236}">
                <a16:creationId xmlns:a16="http://schemas.microsoft.com/office/drawing/2014/main" id="{024A14DC-43AB-8B6B-9C64-FE177ADD1090}"/>
              </a:ext>
            </a:extLst>
          </p:cNvPr>
          <p:cNvSpPr>
            <a:spLocks noGrp="1"/>
          </p:cNvSpPr>
          <p:nvPr>
            <p:ph type="sldNum" sz="quarter" idx="15"/>
          </p:nvPr>
        </p:nvSpPr>
        <p:spPr/>
        <p:txBody>
          <a:bodyPr/>
          <a:lstStyle/>
          <a:p>
            <a:r>
              <a:rPr lang="en-US" dirty="0"/>
              <a:t>Page </a:t>
            </a:r>
            <a:fld id="{D451C3AF-C182-BB47-A3C0-0AB666CF8761}" type="slidenum">
              <a:rPr lang="en-US" smtClean="0"/>
              <a:pPr/>
              <a:t>22</a:t>
            </a:fld>
            <a:endParaRPr lang="en-US" dirty="0"/>
          </a:p>
        </p:txBody>
      </p:sp>
      <p:sp>
        <p:nvSpPr>
          <p:cNvPr id="7" name="Text Placeholder 12">
            <a:extLst>
              <a:ext uri="{FF2B5EF4-FFF2-40B4-BE49-F238E27FC236}">
                <a16:creationId xmlns:a16="http://schemas.microsoft.com/office/drawing/2014/main" id="{A24F833D-0355-1F6B-E8DD-C0C5DEDA9FD5}"/>
              </a:ext>
            </a:extLst>
          </p:cNvPr>
          <p:cNvSpPr>
            <a:spLocks noGrp="1"/>
          </p:cNvSpPr>
          <p:nvPr>
            <p:ph type="body" sz="quarter" idx="14"/>
          </p:nvPr>
        </p:nvSpPr>
        <p:spPr>
          <a:xfrm>
            <a:off x="7232650" y="6427788"/>
            <a:ext cx="3749675" cy="201612"/>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745344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3782BC-62C0-0605-6AE8-BAB79C1D9837}"/>
              </a:ext>
            </a:extLst>
          </p:cNvPr>
          <p:cNvSpPr txBox="1"/>
          <p:nvPr/>
        </p:nvSpPr>
        <p:spPr>
          <a:xfrm>
            <a:off x="914399" y="4262"/>
            <a:ext cx="4094922" cy="523220"/>
          </a:xfrm>
          <a:prstGeom prst="rect">
            <a:avLst/>
          </a:prstGeom>
          <a:noFill/>
        </p:spPr>
        <p:txBody>
          <a:bodyPr wrap="square" rtlCol="0">
            <a:spAutoFit/>
          </a:bodyPr>
          <a:lstStyle/>
          <a:p>
            <a:r>
              <a:rPr lang="en-US" sz="2800" dirty="0"/>
              <a:t>Node Type: </a:t>
            </a:r>
            <a:r>
              <a:rPr lang="en-US" sz="2800" b="1" dirty="0"/>
              <a:t>Input</a:t>
            </a:r>
          </a:p>
        </p:txBody>
      </p:sp>
      <p:sp>
        <p:nvSpPr>
          <p:cNvPr id="11" name="TextBox 10">
            <a:extLst>
              <a:ext uri="{FF2B5EF4-FFF2-40B4-BE49-F238E27FC236}">
                <a16:creationId xmlns:a16="http://schemas.microsoft.com/office/drawing/2014/main" id="{A273A1F7-D0C3-4760-C61E-BCE87AD30E1F}"/>
              </a:ext>
            </a:extLst>
          </p:cNvPr>
          <p:cNvSpPr txBox="1"/>
          <p:nvPr/>
        </p:nvSpPr>
        <p:spPr>
          <a:xfrm>
            <a:off x="914398" y="807876"/>
            <a:ext cx="10731261" cy="923330"/>
          </a:xfrm>
          <a:prstGeom prst="rect">
            <a:avLst/>
          </a:prstGeom>
          <a:noFill/>
        </p:spPr>
        <p:txBody>
          <a:bodyPr wrap="square" rtlCol="0">
            <a:spAutoFit/>
          </a:bodyPr>
          <a:lstStyle/>
          <a:p>
            <a:r>
              <a:rPr lang="en-US" dirty="0"/>
              <a:t>Example of nodes using the ‘input’ type: </a:t>
            </a:r>
          </a:p>
          <a:p>
            <a:pPr marL="285750" indent="-285750">
              <a:buFontTx/>
              <a:buChar char="-"/>
            </a:pPr>
            <a:r>
              <a:rPr lang="en-US" dirty="0"/>
              <a:t>Precipitation over </a:t>
            </a:r>
          </a:p>
          <a:p>
            <a:r>
              <a:rPr lang="en-US" dirty="0"/>
              <a:t>-     Inflow from headwater basins</a:t>
            </a:r>
          </a:p>
        </p:txBody>
      </p:sp>
      <p:sp>
        <p:nvSpPr>
          <p:cNvPr id="13" name="TextBox 12">
            <a:extLst>
              <a:ext uri="{FF2B5EF4-FFF2-40B4-BE49-F238E27FC236}">
                <a16:creationId xmlns:a16="http://schemas.microsoft.com/office/drawing/2014/main" id="{F8F2CF79-1B4C-61DA-48F9-867D08719D2E}"/>
              </a:ext>
            </a:extLst>
          </p:cNvPr>
          <p:cNvSpPr txBox="1"/>
          <p:nvPr/>
        </p:nvSpPr>
        <p:spPr>
          <a:xfrm>
            <a:off x="480350" y="3654647"/>
            <a:ext cx="4111821" cy="584775"/>
          </a:xfrm>
          <a:prstGeom prst="rect">
            <a:avLst/>
          </a:prstGeom>
          <a:noFill/>
        </p:spPr>
        <p:txBody>
          <a:bodyPr wrap="square" rtlCol="0">
            <a:spAutoFit/>
          </a:bodyPr>
          <a:lstStyle/>
          <a:p>
            <a:pPr algn="ctr"/>
            <a:r>
              <a:rPr lang="en-US" sz="1600" i="1" dirty="0"/>
              <a:t>Example of input node: rainfall over </a:t>
            </a:r>
            <a:r>
              <a:rPr lang="en-US" sz="1600" i="1" dirty="0" err="1"/>
              <a:t>Guavio</a:t>
            </a:r>
            <a:r>
              <a:rPr lang="en-US" sz="1600" i="1" dirty="0"/>
              <a:t> Reservoir</a:t>
            </a:r>
          </a:p>
        </p:txBody>
      </p:sp>
      <p:sp>
        <p:nvSpPr>
          <p:cNvPr id="2" name="TextBox 1">
            <a:extLst>
              <a:ext uri="{FF2B5EF4-FFF2-40B4-BE49-F238E27FC236}">
                <a16:creationId xmlns:a16="http://schemas.microsoft.com/office/drawing/2014/main" id="{9F844599-6D23-3E77-D6C2-A4E5493AFF13}"/>
              </a:ext>
            </a:extLst>
          </p:cNvPr>
          <p:cNvSpPr txBox="1"/>
          <p:nvPr/>
        </p:nvSpPr>
        <p:spPr>
          <a:xfrm>
            <a:off x="5024545" y="5750092"/>
            <a:ext cx="5672881" cy="523220"/>
          </a:xfrm>
          <a:prstGeom prst="rect">
            <a:avLst/>
          </a:prstGeom>
          <a:solidFill>
            <a:schemeClr val="bg1"/>
          </a:solidFill>
        </p:spPr>
        <p:txBody>
          <a:bodyPr wrap="square" rtlCol="0">
            <a:spAutoFit/>
          </a:bodyPr>
          <a:lstStyle/>
          <a:p>
            <a:pPr algn="ctr"/>
            <a:r>
              <a:rPr lang="en-US" sz="1400" i="1" dirty="0"/>
              <a:t>Example of input node 2: “catchment” nodes are input nodes that requires only a ‘flow’ attribute (‘</a:t>
            </a:r>
            <a:r>
              <a:rPr lang="en-US" sz="1400" i="1" dirty="0" err="1"/>
              <a:t>max_flow</a:t>
            </a:r>
            <a:r>
              <a:rPr lang="en-US" sz="1400" i="1" dirty="0"/>
              <a:t>’ and ‘</a:t>
            </a:r>
            <a:r>
              <a:rPr lang="en-US" sz="1400" i="1" dirty="0" err="1"/>
              <a:t>min_flow</a:t>
            </a:r>
            <a:r>
              <a:rPr lang="en-US" sz="1400" i="1" dirty="0"/>
              <a:t>’ attributes are equal)</a:t>
            </a:r>
          </a:p>
        </p:txBody>
      </p:sp>
      <p:sp>
        <p:nvSpPr>
          <p:cNvPr id="3" name="Slide Number Placeholder 3">
            <a:extLst>
              <a:ext uri="{FF2B5EF4-FFF2-40B4-BE49-F238E27FC236}">
                <a16:creationId xmlns:a16="http://schemas.microsoft.com/office/drawing/2014/main" id="{A8A80B03-0F3A-7095-5C7B-15C1A89BE93E}"/>
              </a:ext>
            </a:extLst>
          </p:cNvPr>
          <p:cNvSpPr>
            <a:spLocks noGrp="1"/>
          </p:cNvSpPr>
          <p:nvPr>
            <p:ph type="sldNum" sz="quarter" idx="15"/>
          </p:nvPr>
        </p:nvSpPr>
        <p:spPr/>
        <p:txBody>
          <a:bodyPr/>
          <a:lstStyle/>
          <a:p>
            <a:fld id="{51072C22-D2DB-4974-A776-EFB3B0B5C9EA}" type="slidenum">
              <a:rPr lang="en-US" smtClean="0"/>
              <a:t>23</a:t>
            </a:fld>
            <a:endParaRPr lang="en-US"/>
          </a:p>
        </p:txBody>
      </p:sp>
      <p:pic>
        <p:nvPicPr>
          <p:cNvPr id="6" name="Picture 5">
            <a:extLst>
              <a:ext uri="{FF2B5EF4-FFF2-40B4-BE49-F238E27FC236}">
                <a16:creationId xmlns:a16="http://schemas.microsoft.com/office/drawing/2014/main" id="{84D4D638-D3B9-DBA5-0574-0D2C1F5F2C2E}"/>
              </a:ext>
            </a:extLst>
          </p:cNvPr>
          <p:cNvPicPr>
            <a:picLocks noChangeAspect="1"/>
          </p:cNvPicPr>
          <p:nvPr/>
        </p:nvPicPr>
        <p:blipFill>
          <a:blip r:embed="rId3"/>
          <a:stretch>
            <a:fillRect/>
          </a:stretch>
        </p:blipFill>
        <p:spPr>
          <a:xfrm>
            <a:off x="670682" y="2252950"/>
            <a:ext cx="3858163" cy="1409897"/>
          </a:xfrm>
          <a:prstGeom prst="rect">
            <a:avLst/>
          </a:prstGeom>
        </p:spPr>
      </p:pic>
      <p:pic>
        <p:nvPicPr>
          <p:cNvPr id="9" name="Picture 8">
            <a:extLst>
              <a:ext uri="{FF2B5EF4-FFF2-40B4-BE49-F238E27FC236}">
                <a16:creationId xmlns:a16="http://schemas.microsoft.com/office/drawing/2014/main" id="{56F11B58-96EC-FE1D-30FA-C89605304C1B}"/>
              </a:ext>
            </a:extLst>
          </p:cNvPr>
          <p:cNvPicPr>
            <a:picLocks noChangeAspect="1"/>
          </p:cNvPicPr>
          <p:nvPr/>
        </p:nvPicPr>
        <p:blipFill>
          <a:blip r:embed="rId4"/>
          <a:stretch>
            <a:fillRect/>
          </a:stretch>
        </p:blipFill>
        <p:spPr>
          <a:xfrm>
            <a:off x="5618892" y="1903210"/>
            <a:ext cx="4248743" cy="3867690"/>
          </a:xfrm>
          <a:prstGeom prst="rect">
            <a:avLst/>
          </a:prstGeom>
        </p:spPr>
      </p:pic>
    </p:spTree>
    <p:extLst>
      <p:ext uri="{BB962C8B-B14F-4D97-AF65-F5344CB8AC3E}">
        <p14:creationId xmlns:p14="http://schemas.microsoft.com/office/powerpoint/2010/main" val="193225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2CC0129-C5EF-F272-C0EC-148862D6D8F6}"/>
              </a:ext>
            </a:extLst>
          </p:cNvPr>
          <p:cNvSpPr txBox="1"/>
          <p:nvPr/>
        </p:nvSpPr>
        <p:spPr>
          <a:xfrm>
            <a:off x="914400" y="206694"/>
            <a:ext cx="4094922" cy="523220"/>
          </a:xfrm>
          <a:prstGeom prst="rect">
            <a:avLst/>
          </a:prstGeom>
          <a:noFill/>
        </p:spPr>
        <p:txBody>
          <a:bodyPr wrap="square" rtlCol="0">
            <a:spAutoFit/>
          </a:bodyPr>
          <a:lstStyle/>
          <a:p>
            <a:r>
              <a:rPr lang="en-US" sz="2800" dirty="0"/>
              <a:t>Node Type: </a:t>
            </a:r>
            <a:r>
              <a:rPr lang="en-US" sz="2800" b="1" dirty="0"/>
              <a:t>Storage</a:t>
            </a:r>
          </a:p>
        </p:txBody>
      </p:sp>
      <p:sp>
        <p:nvSpPr>
          <p:cNvPr id="7" name="TextBox 6">
            <a:extLst>
              <a:ext uri="{FF2B5EF4-FFF2-40B4-BE49-F238E27FC236}">
                <a16:creationId xmlns:a16="http://schemas.microsoft.com/office/drawing/2014/main" id="{DEED966E-07DE-5EF1-0DE0-81AB58C16699}"/>
              </a:ext>
            </a:extLst>
          </p:cNvPr>
          <p:cNvSpPr txBox="1"/>
          <p:nvPr/>
        </p:nvSpPr>
        <p:spPr>
          <a:xfrm>
            <a:off x="995082" y="933937"/>
            <a:ext cx="9204511" cy="646331"/>
          </a:xfrm>
          <a:prstGeom prst="rect">
            <a:avLst/>
          </a:prstGeom>
          <a:noFill/>
        </p:spPr>
        <p:txBody>
          <a:bodyPr wrap="square" rtlCol="0">
            <a:spAutoFit/>
          </a:bodyPr>
          <a:lstStyle/>
          <a:p>
            <a:r>
              <a:rPr lang="en-US" dirty="0" err="1"/>
              <a:t>Guavio</a:t>
            </a:r>
            <a:r>
              <a:rPr lang="en-US" dirty="0"/>
              <a:t> and </a:t>
            </a:r>
            <a:r>
              <a:rPr lang="en-US" dirty="0" err="1"/>
              <a:t>Garagoa</a:t>
            </a:r>
            <a:r>
              <a:rPr lang="en-US" dirty="0"/>
              <a:t> are the only reservoirs represented in OWF</a:t>
            </a:r>
          </a:p>
          <a:p>
            <a:endParaRPr lang="en-US" dirty="0"/>
          </a:p>
        </p:txBody>
      </p:sp>
      <p:sp>
        <p:nvSpPr>
          <p:cNvPr id="11" name="TextBox 10">
            <a:extLst>
              <a:ext uri="{FF2B5EF4-FFF2-40B4-BE49-F238E27FC236}">
                <a16:creationId xmlns:a16="http://schemas.microsoft.com/office/drawing/2014/main" id="{F7982238-BF7C-EF13-4FCC-09A725AB98DD}"/>
              </a:ext>
            </a:extLst>
          </p:cNvPr>
          <p:cNvSpPr txBox="1"/>
          <p:nvPr/>
        </p:nvSpPr>
        <p:spPr>
          <a:xfrm>
            <a:off x="5125570" y="1988356"/>
            <a:ext cx="5486400" cy="1323439"/>
          </a:xfrm>
          <a:prstGeom prst="rect">
            <a:avLst/>
          </a:prstGeom>
          <a:noFill/>
        </p:spPr>
        <p:txBody>
          <a:bodyPr wrap="square" rtlCol="0">
            <a:spAutoFit/>
          </a:bodyPr>
          <a:lstStyle/>
          <a:p>
            <a:r>
              <a:rPr lang="en-US" sz="2000" dirty="0"/>
              <a:t>Attribute values can be assigned directly from the node section (e.g., </a:t>
            </a:r>
            <a:r>
              <a:rPr lang="en-US" sz="2000" i="1" dirty="0" err="1"/>
              <a:t>max_volume</a:t>
            </a:r>
            <a:r>
              <a:rPr lang="en-US" sz="2000" i="1" dirty="0"/>
              <a:t>, </a:t>
            </a:r>
            <a:r>
              <a:rPr lang="en-US" sz="2000" i="1" dirty="0" err="1"/>
              <a:t>min_volume</a:t>
            </a:r>
            <a:r>
              <a:rPr lang="en-US" sz="2000" i="1" dirty="0"/>
              <a:t>, </a:t>
            </a:r>
            <a:r>
              <a:rPr lang="en-US" sz="2000" i="1" dirty="0" err="1"/>
              <a:t>initial_volume</a:t>
            </a:r>
            <a:r>
              <a:rPr lang="en-US" sz="2000" i="1" dirty="0"/>
              <a:t>, …</a:t>
            </a:r>
            <a:r>
              <a:rPr lang="en-US" sz="2000" dirty="0"/>
              <a:t>) </a:t>
            </a:r>
          </a:p>
          <a:p>
            <a:endParaRPr lang="en-US" sz="2000" dirty="0"/>
          </a:p>
        </p:txBody>
      </p:sp>
      <p:sp>
        <p:nvSpPr>
          <p:cNvPr id="5" name="Slide Number Placeholder 3">
            <a:extLst>
              <a:ext uri="{FF2B5EF4-FFF2-40B4-BE49-F238E27FC236}">
                <a16:creationId xmlns:a16="http://schemas.microsoft.com/office/drawing/2014/main" id="{D2434AE8-59B3-832B-F1DA-D59382DDD471}"/>
              </a:ext>
            </a:extLst>
          </p:cNvPr>
          <p:cNvSpPr>
            <a:spLocks noGrp="1"/>
          </p:cNvSpPr>
          <p:nvPr>
            <p:ph type="sldNum" sz="quarter" idx="15"/>
          </p:nvPr>
        </p:nvSpPr>
        <p:spPr/>
        <p:txBody>
          <a:bodyPr/>
          <a:lstStyle/>
          <a:p>
            <a:fld id="{51072C22-D2DB-4974-A776-EFB3B0B5C9EA}" type="slidenum">
              <a:rPr lang="en-US" smtClean="0"/>
              <a:t>24</a:t>
            </a:fld>
            <a:endParaRPr lang="en-US"/>
          </a:p>
        </p:txBody>
      </p:sp>
      <p:pic>
        <p:nvPicPr>
          <p:cNvPr id="9" name="Picture 8">
            <a:extLst>
              <a:ext uri="{FF2B5EF4-FFF2-40B4-BE49-F238E27FC236}">
                <a16:creationId xmlns:a16="http://schemas.microsoft.com/office/drawing/2014/main" id="{AC55E6BA-A55B-8D5B-459A-272D3C359E00}"/>
              </a:ext>
            </a:extLst>
          </p:cNvPr>
          <p:cNvPicPr>
            <a:picLocks noChangeAspect="1"/>
          </p:cNvPicPr>
          <p:nvPr/>
        </p:nvPicPr>
        <p:blipFill>
          <a:blip r:embed="rId2"/>
          <a:stretch>
            <a:fillRect/>
          </a:stretch>
        </p:blipFill>
        <p:spPr>
          <a:xfrm>
            <a:off x="638735" y="1514924"/>
            <a:ext cx="3858163" cy="4143953"/>
          </a:xfrm>
          <a:prstGeom prst="rect">
            <a:avLst/>
          </a:prstGeom>
        </p:spPr>
      </p:pic>
      <p:sp>
        <p:nvSpPr>
          <p:cNvPr id="4" name="Text Placeholder 12">
            <a:extLst>
              <a:ext uri="{FF2B5EF4-FFF2-40B4-BE49-F238E27FC236}">
                <a16:creationId xmlns:a16="http://schemas.microsoft.com/office/drawing/2014/main" id="{552A1E39-9516-8AEC-8D7A-6A44D79341E4}"/>
              </a:ext>
            </a:extLst>
          </p:cNvPr>
          <p:cNvSpPr>
            <a:spLocks noGrp="1"/>
          </p:cNvSpPr>
          <p:nvPr>
            <p:ph type="body" sz="quarter" idx="14"/>
          </p:nvPr>
        </p:nvSpPr>
        <p:spPr>
          <a:xfrm>
            <a:off x="7232650" y="6426200"/>
            <a:ext cx="3749675" cy="200025"/>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2660595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0863B6-A54A-3681-C88B-520081B21456}"/>
              </a:ext>
            </a:extLst>
          </p:cNvPr>
          <p:cNvSpPr>
            <a:spLocks noGrp="1"/>
          </p:cNvSpPr>
          <p:nvPr>
            <p:ph type="sldNum" sz="quarter" idx="15"/>
          </p:nvPr>
        </p:nvSpPr>
        <p:spPr/>
        <p:txBody>
          <a:bodyPr/>
          <a:lstStyle/>
          <a:p>
            <a:fld id="{51072C22-D2DB-4974-A776-EFB3B0B5C9EA}" type="slidenum">
              <a:rPr lang="en-US" smtClean="0"/>
              <a:t>25</a:t>
            </a:fld>
            <a:endParaRPr lang="en-US"/>
          </a:p>
        </p:txBody>
      </p:sp>
      <p:sp>
        <p:nvSpPr>
          <p:cNvPr id="5" name="TextBox 4">
            <a:extLst>
              <a:ext uri="{FF2B5EF4-FFF2-40B4-BE49-F238E27FC236}">
                <a16:creationId xmlns:a16="http://schemas.microsoft.com/office/drawing/2014/main" id="{B313BDB7-140C-F8FE-381D-D1C6AE516F41}"/>
              </a:ext>
            </a:extLst>
          </p:cNvPr>
          <p:cNvSpPr txBox="1"/>
          <p:nvPr/>
        </p:nvSpPr>
        <p:spPr>
          <a:xfrm>
            <a:off x="914400" y="206694"/>
            <a:ext cx="4094922" cy="523220"/>
          </a:xfrm>
          <a:prstGeom prst="rect">
            <a:avLst/>
          </a:prstGeom>
          <a:noFill/>
        </p:spPr>
        <p:txBody>
          <a:bodyPr wrap="square" rtlCol="0">
            <a:spAutoFit/>
          </a:bodyPr>
          <a:lstStyle/>
          <a:p>
            <a:r>
              <a:rPr lang="en-US" sz="2800" dirty="0"/>
              <a:t>Node Type: </a:t>
            </a:r>
            <a:r>
              <a:rPr lang="en-US" sz="2800" b="1" dirty="0"/>
              <a:t>Output</a:t>
            </a:r>
          </a:p>
        </p:txBody>
      </p:sp>
      <p:sp>
        <p:nvSpPr>
          <p:cNvPr id="10" name="TextBox 9">
            <a:extLst>
              <a:ext uri="{FF2B5EF4-FFF2-40B4-BE49-F238E27FC236}">
                <a16:creationId xmlns:a16="http://schemas.microsoft.com/office/drawing/2014/main" id="{CC4F25BC-6AAF-BEA8-2E2B-182877BF642D}"/>
              </a:ext>
            </a:extLst>
          </p:cNvPr>
          <p:cNvSpPr txBox="1"/>
          <p:nvPr/>
        </p:nvSpPr>
        <p:spPr>
          <a:xfrm>
            <a:off x="290770" y="4014574"/>
            <a:ext cx="4436315" cy="584775"/>
          </a:xfrm>
          <a:prstGeom prst="rect">
            <a:avLst/>
          </a:prstGeom>
          <a:noFill/>
        </p:spPr>
        <p:txBody>
          <a:bodyPr wrap="square" rtlCol="0">
            <a:spAutoFit/>
          </a:bodyPr>
          <a:lstStyle/>
          <a:p>
            <a:pPr algn="ctr"/>
            <a:r>
              <a:rPr lang="en-US" sz="1600" i="1" dirty="0"/>
              <a:t>Output node used for the evaporation over the reservoirs</a:t>
            </a:r>
          </a:p>
        </p:txBody>
      </p:sp>
      <p:sp>
        <p:nvSpPr>
          <p:cNvPr id="16" name="TextBox 15">
            <a:extLst>
              <a:ext uri="{FF2B5EF4-FFF2-40B4-BE49-F238E27FC236}">
                <a16:creationId xmlns:a16="http://schemas.microsoft.com/office/drawing/2014/main" id="{123010B7-AAC5-533A-599E-05DE374A81F3}"/>
              </a:ext>
            </a:extLst>
          </p:cNvPr>
          <p:cNvSpPr txBox="1"/>
          <p:nvPr/>
        </p:nvSpPr>
        <p:spPr>
          <a:xfrm>
            <a:off x="6552582" y="2478435"/>
            <a:ext cx="4436315" cy="584775"/>
          </a:xfrm>
          <a:prstGeom prst="rect">
            <a:avLst/>
          </a:prstGeom>
          <a:noFill/>
        </p:spPr>
        <p:txBody>
          <a:bodyPr wrap="square" rtlCol="0">
            <a:spAutoFit/>
          </a:bodyPr>
          <a:lstStyle/>
          <a:p>
            <a:pPr algn="ctr"/>
            <a:r>
              <a:rPr lang="en-US" sz="1600" i="1" dirty="0"/>
              <a:t>Output node used for the outlet of the </a:t>
            </a:r>
            <a:r>
              <a:rPr lang="en-US" sz="1600" i="1" dirty="0" err="1"/>
              <a:t>Orinoquia</a:t>
            </a:r>
            <a:r>
              <a:rPr lang="en-US" sz="1600" i="1" dirty="0"/>
              <a:t> River basin</a:t>
            </a:r>
          </a:p>
        </p:txBody>
      </p:sp>
      <p:pic>
        <p:nvPicPr>
          <p:cNvPr id="7" name="Picture 6">
            <a:extLst>
              <a:ext uri="{FF2B5EF4-FFF2-40B4-BE49-F238E27FC236}">
                <a16:creationId xmlns:a16="http://schemas.microsoft.com/office/drawing/2014/main" id="{CDC289BE-7339-1EAA-7E08-C58EAB88E31E}"/>
              </a:ext>
            </a:extLst>
          </p:cNvPr>
          <p:cNvPicPr>
            <a:picLocks noChangeAspect="1"/>
          </p:cNvPicPr>
          <p:nvPr/>
        </p:nvPicPr>
        <p:blipFill>
          <a:blip r:embed="rId2"/>
          <a:stretch>
            <a:fillRect/>
          </a:stretch>
        </p:blipFill>
        <p:spPr>
          <a:xfrm>
            <a:off x="6552582" y="1458619"/>
            <a:ext cx="4429743" cy="1028844"/>
          </a:xfrm>
          <a:prstGeom prst="rect">
            <a:avLst/>
          </a:prstGeom>
        </p:spPr>
      </p:pic>
      <p:pic>
        <p:nvPicPr>
          <p:cNvPr id="11" name="Picture 10">
            <a:extLst>
              <a:ext uri="{FF2B5EF4-FFF2-40B4-BE49-F238E27FC236}">
                <a16:creationId xmlns:a16="http://schemas.microsoft.com/office/drawing/2014/main" id="{26EC1D7A-7D84-1A50-3785-E39333C1A64E}"/>
              </a:ext>
            </a:extLst>
          </p:cNvPr>
          <p:cNvPicPr>
            <a:picLocks noChangeAspect="1"/>
          </p:cNvPicPr>
          <p:nvPr/>
        </p:nvPicPr>
        <p:blipFill>
          <a:blip r:embed="rId3"/>
          <a:stretch>
            <a:fillRect/>
          </a:stretch>
        </p:blipFill>
        <p:spPr>
          <a:xfrm>
            <a:off x="539769" y="1280517"/>
            <a:ext cx="4067743" cy="2734057"/>
          </a:xfrm>
          <a:prstGeom prst="rect">
            <a:avLst/>
          </a:prstGeom>
        </p:spPr>
      </p:pic>
      <p:pic>
        <p:nvPicPr>
          <p:cNvPr id="14" name="Picture 13">
            <a:extLst>
              <a:ext uri="{FF2B5EF4-FFF2-40B4-BE49-F238E27FC236}">
                <a16:creationId xmlns:a16="http://schemas.microsoft.com/office/drawing/2014/main" id="{F2F18A2E-A1C4-B189-DC56-2374AFEEB931}"/>
              </a:ext>
            </a:extLst>
          </p:cNvPr>
          <p:cNvPicPr>
            <a:picLocks noChangeAspect="1"/>
          </p:cNvPicPr>
          <p:nvPr/>
        </p:nvPicPr>
        <p:blipFill>
          <a:blip r:embed="rId4"/>
          <a:stretch>
            <a:fillRect/>
          </a:stretch>
        </p:blipFill>
        <p:spPr>
          <a:xfrm>
            <a:off x="5906045" y="3706833"/>
            <a:ext cx="3524742" cy="1000265"/>
          </a:xfrm>
          <a:prstGeom prst="rect">
            <a:avLst/>
          </a:prstGeom>
        </p:spPr>
      </p:pic>
      <p:sp>
        <p:nvSpPr>
          <p:cNvPr id="15" name="TextBox 14">
            <a:extLst>
              <a:ext uri="{FF2B5EF4-FFF2-40B4-BE49-F238E27FC236}">
                <a16:creationId xmlns:a16="http://schemas.microsoft.com/office/drawing/2014/main" id="{9DF7EB55-F494-ED76-6DA2-6B205EB829D7}"/>
              </a:ext>
            </a:extLst>
          </p:cNvPr>
          <p:cNvSpPr txBox="1"/>
          <p:nvPr/>
        </p:nvSpPr>
        <p:spPr>
          <a:xfrm>
            <a:off x="5450258" y="4722575"/>
            <a:ext cx="4436315" cy="584775"/>
          </a:xfrm>
          <a:prstGeom prst="rect">
            <a:avLst/>
          </a:prstGeom>
          <a:noFill/>
        </p:spPr>
        <p:txBody>
          <a:bodyPr wrap="square" rtlCol="0">
            <a:spAutoFit/>
          </a:bodyPr>
          <a:lstStyle/>
          <a:p>
            <a:pPr algn="ctr"/>
            <a:r>
              <a:rPr lang="en-US" sz="1600" i="1" dirty="0"/>
              <a:t>Water withdrawals from all demand nodes flow into an </a:t>
            </a:r>
            <a:r>
              <a:rPr lang="en-US" sz="1600" i="1" dirty="0" err="1"/>
              <a:t>ouput</a:t>
            </a:r>
            <a:r>
              <a:rPr lang="en-US" sz="1600" i="1" dirty="0"/>
              <a:t> node an leave the system</a:t>
            </a:r>
          </a:p>
        </p:txBody>
      </p:sp>
      <p:sp>
        <p:nvSpPr>
          <p:cNvPr id="6" name="Text Placeholder 12">
            <a:extLst>
              <a:ext uri="{FF2B5EF4-FFF2-40B4-BE49-F238E27FC236}">
                <a16:creationId xmlns:a16="http://schemas.microsoft.com/office/drawing/2014/main" id="{EFC44487-C6CC-491B-EBDB-8AB335F48FA8}"/>
              </a:ext>
            </a:extLst>
          </p:cNvPr>
          <p:cNvSpPr>
            <a:spLocks noGrp="1"/>
          </p:cNvSpPr>
          <p:nvPr>
            <p:ph type="body" sz="quarter" idx="14"/>
          </p:nvPr>
        </p:nvSpPr>
        <p:spPr>
          <a:xfrm>
            <a:off x="7232650" y="6427788"/>
            <a:ext cx="3749675" cy="201612"/>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3592422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0863B6-A54A-3681-C88B-520081B21456}"/>
              </a:ext>
            </a:extLst>
          </p:cNvPr>
          <p:cNvSpPr>
            <a:spLocks noGrp="1"/>
          </p:cNvSpPr>
          <p:nvPr>
            <p:ph type="sldNum" sz="quarter" idx="15"/>
          </p:nvPr>
        </p:nvSpPr>
        <p:spPr/>
        <p:txBody>
          <a:bodyPr/>
          <a:lstStyle/>
          <a:p>
            <a:fld id="{51072C22-D2DB-4974-A776-EFB3B0B5C9EA}" type="slidenum">
              <a:rPr lang="en-US" smtClean="0"/>
              <a:t>26</a:t>
            </a:fld>
            <a:endParaRPr lang="en-US"/>
          </a:p>
        </p:txBody>
      </p:sp>
      <p:sp>
        <p:nvSpPr>
          <p:cNvPr id="5" name="TextBox 4">
            <a:extLst>
              <a:ext uri="{FF2B5EF4-FFF2-40B4-BE49-F238E27FC236}">
                <a16:creationId xmlns:a16="http://schemas.microsoft.com/office/drawing/2014/main" id="{B313BDB7-140C-F8FE-381D-D1C6AE516F41}"/>
              </a:ext>
            </a:extLst>
          </p:cNvPr>
          <p:cNvSpPr txBox="1"/>
          <p:nvPr/>
        </p:nvSpPr>
        <p:spPr>
          <a:xfrm>
            <a:off x="914400" y="185439"/>
            <a:ext cx="4094922" cy="523220"/>
          </a:xfrm>
          <a:prstGeom prst="rect">
            <a:avLst/>
          </a:prstGeom>
          <a:noFill/>
        </p:spPr>
        <p:txBody>
          <a:bodyPr wrap="square" rtlCol="0">
            <a:spAutoFit/>
          </a:bodyPr>
          <a:lstStyle/>
          <a:p>
            <a:r>
              <a:rPr lang="en-US" sz="2800" dirty="0"/>
              <a:t>Node Type: </a:t>
            </a:r>
            <a:r>
              <a:rPr lang="en-US" sz="2800" b="1" dirty="0"/>
              <a:t>Link</a:t>
            </a:r>
          </a:p>
        </p:txBody>
      </p:sp>
      <p:sp>
        <p:nvSpPr>
          <p:cNvPr id="2" name="TextBox 1">
            <a:extLst>
              <a:ext uri="{FF2B5EF4-FFF2-40B4-BE49-F238E27FC236}">
                <a16:creationId xmlns:a16="http://schemas.microsoft.com/office/drawing/2014/main" id="{D229BDF6-2687-7EE1-8939-7292A9B15A65}"/>
              </a:ext>
            </a:extLst>
          </p:cNvPr>
          <p:cNvSpPr txBox="1"/>
          <p:nvPr/>
        </p:nvSpPr>
        <p:spPr>
          <a:xfrm>
            <a:off x="3802111" y="134665"/>
            <a:ext cx="8233007" cy="1477328"/>
          </a:xfrm>
          <a:prstGeom prst="rect">
            <a:avLst/>
          </a:prstGeom>
          <a:noFill/>
        </p:spPr>
        <p:txBody>
          <a:bodyPr wrap="square" rtlCol="0">
            <a:spAutoFit/>
          </a:bodyPr>
          <a:lstStyle/>
          <a:p>
            <a:r>
              <a:rPr lang="en-US" dirty="0"/>
              <a:t>Example of nodes using the ‘link’ type: </a:t>
            </a:r>
          </a:p>
          <a:p>
            <a:pPr marL="285750" indent="-285750">
              <a:buFontTx/>
              <a:buChar char="-"/>
            </a:pPr>
            <a:r>
              <a:rPr lang="en-US" dirty="0"/>
              <a:t>Streams</a:t>
            </a:r>
          </a:p>
          <a:p>
            <a:pPr marL="285750" indent="-285750">
              <a:buFontTx/>
              <a:buChar char="-"/>
            </a:pPr>
            <a:r>
              <a:rPr lang="en-US" dirty="0"/>
              <a:t>Confluence between streams</a:t>
            </a:r>
          </a:p>
          <a:p>
            <a:pPr marL="285750" indent="-285750">
              <a:buFontTx/>
              <a:buChar char="-"/>
            </a:pPr>
            <a:r>
              <a:rPr lang="en-US" dirty="0"/>
              <a:t>Points along the river network to check (or enforce) the minimum flow requirement</a:t>
            </a:r>
          </a:p>
        </p:txBody>
      </p:sp>
      <p:pic>
        <p:nvPicPr>
          <p:cNvPr id="6" name="Picture 5">
            <a:extLst>
              <a:ext uri="{FF2B5EF4-FFF2-40B4-BE49-F238E27FC236}">
                <a16:creationId xmlns:a16="http://schemas.microsoft.com/office/drawing/2014/main" id="{AA74D3F0-7AF2-C329-927D-CA82A8C72E6C}"/>
              </a:ext>
            </a:extLst>
          </p:cNvPr>
          <p:cNvPicPr>
            <a:picLocks noChangeAspect="1"/>
          </p:cNvPicPr>
          <p:nvPr/>
        </p:nvPicPr>
        <p:blipFill>
          <a:blip r:embed="rId2"/>
          <a:stretch>
            <a:fillRect/>
          </a:stretch>
        </p:blipFill>
        <p:spPr>
          <a:xfrm>
            <a:off x="2961861" y="1760100"/>
            <a:ext cx="5296639" cy="4134427"/>
          </a:xfrm>
          <a:prstGeom prst="rect">
            <a:avLst/>
          </a:prstGeom>
        </p:spPr>
      </p:pic>
      <p:sp>
        <p:nvSpPr>
          <p:cNvPr id="8" name="Text Placeholder 12">
            <a:extLst>
              <a:ext uri="{FF2B5EF4-FFF2-40B4-BE49-F238E27FC236}">
                <a16:creationId xmlns:a16="http://schemas.microsoft.com/office/drawing/2014/main" id="{4C49E2A9-CF8C-A68E-08F5-21BF96E3670A}"/>
              </a:ext>
            </a:extLst>
          </p:cNvPr>
          <p:cNvSpPr>
            <a:spLocks noGrp="1"/>
          </p:cNvSpPr>
          <p:nvPr>
            <p:ph type="body" sz="quarter" idx="14"/>
          </p:nvPr>
        </p:nvSpPr>
        <p:spPr>
          <a:xfrm>
            <a:off x="7232650" y="6427788"/>
            <a:ext cx="3749675" cy="201612"/>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946069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8B6DE8-D033-C384-1E17-A024C162B718}"/>
              </a:ext>
            </a:extLst>
          </p:cNvPr>
          <p:cNvSpPr>
            <a:spLocks noGrp="1"/>
          </p:cNvSpPr>
          <p:nvPr>
            <p:ph type="sldNum" sz="quarter" idx="15"/>
          </p:nvPr>
        </p:nvSpPr>
        <p:spPr/>
        <p:txBody>
          <a:bodyPr/>
          <a:lstStyle/>
          <a:p>
            <a:fld id="{51072C22-D2DB-4974-A776-EFB3B0B5C9EA}" type="slidenum">
              <a:rPr lang="en-US" smtClean="0"/>
              <a:t>27</a:t>
            </a:fld>
            <a:endParaRPr lang="en-US"/>
          </a:p>
        </p:txBody>
      </p:sp>
      <p:sp>
        <p:nvSpPr>
          <p:cNvPr id="11" name="TextBox 10">
            <a:extLst>
              <a:ext uri="{FF2B5EF4-FFF2-40B4-BE49-F238E27FC236}">
                <a16:creationId xmlns:a16="http://schemas.microsoft.com/office/drawing/2014/main" id="{E02D8B87-A104-A4C6-5DE4-16127CA22518}"/>
              </a:ext>
            </a:extLst>
          </p:cNvPr>
          <p:cNvSpPr txBox="1"/>
          <p:nvPr/>
        </p:nvSpPr>
        <p:spPr>
          <a:xfrm>
            <a:off x="473844" y="140027"/>
            <a:ext cx="6094034" cy="523220"/>
          </a:xfrm>
          <a:prstGeom prst="rect">
            <a:avLst/>
          </a:prstGeom>
          <a:noFill/>
        </p:spPr>
        <p:txBody>
          <a:bodyPr wrap="square" rtlCol="0">
            <a:spAutoFit/>
          </a:bodyPr>
          <a:lstStyle/>
          <a:p>
            <a:r>
              <a:rPr lang="en-US" sz="2800" dirty="0"/>
              <a:t>Node Type: </a:t>
            </a:r>
            <a:r>
              <a:rPr lang="en-US" sz="2800" b="1" dirty="0" err="1"/>
              <a:t>Piecewiselink</a:t>
            </a:r>
            <a:endParaRPr lang="en-US" sz="2800" b="1" dirty="0"/>
          </a:p>
        </p:txBody>
      </p:sp>
      <p:sp>
        <p:nvSpPr>
          <p:cNvPr id="14" name="TextBox 13">
            <a:extLst>
              <a:ext uri="{FF2B5EF4-FFF2-40B4-BE49-F238E27FC236}">
                <a16:creationId xmlns:a16="http://schemas.microsoft.com/office/drawing/2014/main" id="{33D3BA17-3AAF-52B3-4183-A1671626A616}"/>
              </a:ext>
            </a:extLst>
          </p:cNvPr>
          <p:cNvSpPr txBox="1"/>
          <p:nvPr/>
        </p:nvSpPr>
        <p:spPr>
          <a:xfrm>
            <a:off x="473844" y="747641"/>
            <a:ext cx="10831216" cy="369332"/>
          </a:xfrm>
          <a:prstGeom prst="rect">
            <a:avLst/>
          </a:prstGeom>
          <a:noFill/>
        </p:spPr>
        <p:txBody>
          <a:bodyPr wrap="square" rtlCol="0">
            <a:spAutoFit/>
          </a:bodyPr>
          <a:lstStyle/>
          <a:p>
            <a:r>
              <a:rPr lang="en-US" dirty="0" err="1"/>
              <a:t>Piecewiselink</a:t>
            </a:r>
            <a:r>
              <a:rPr lang="en-US" dirty="0"/>
              <a:t> node is an extension of the typical link node with a piece wise cost function. </a:t>
            </a:r>
          </a:p>
        </p:txBody>
      </p:sp>
      <p:sp>
        <p:nvSpPr>
          <p:cNvPr id="16" name="TextBox 15">
            <a:extLst>
              <a:ext uri="{FF2B5EF4-FFF2-40B4-BE49-F238E27FC236}">
                <a16:creationId xmlns:a16="http://schemas.microsoft.com/office/drawing/2014/main" id="{8F9A60B9-8875-C9BF-38D9-1C85DF094DAE}"/>
              </a:ext>
            </a:extLst>
          </p:cNvPr>
          <p:cNvSpPr txBox="1"/>
          <p:nvPr/>
        </p:nvSpPr>
        <p:spPr>
          <a:xfrm>
            <a:off x="347289" y="5004671"/>
            <a:ext cx="4436315" cy="584775"/>
          </a:xfrm>
          <a:prstGeom prst="rect">
            <a:avLst/>
          </a:prstGeom>
          <a:noFill/>
        </p:spPr>
        <p:txBody>
          <a:bodyPr wrap="square" rtlCol="0">
            <a:spAutoFit/>
          </a:bodyPr>
          <a:lstStyle/>
          <a:p>
            <a:pPr algn="ctr"/>
            <a:r>
              <a:rPr lang="en-US" sz="1600" i="1" dirty="0"/>
              <a:t>Example of piece wise link in Felton Diversion to San Lorenzo River</a:t>
            </a:r>
          </a:p>
        </p:txBody>
      </p:sp>
      <p:sp>
        <p:nvSpPr>
          <p:cNvPr id="17" name="TextBox 16">
            <a:extLst>
              <a:ext uri="{FF2B5EF4-FFF2-40B4-BE49-F238E27FC236}">
                <a16:creationId xmlns:a16="http://schemas.microsoft.com/office/drawing/2014/main" id="{40559028-9CD4-579F-0C52-BB77ABF5DF22}"/>
              </a:ext>
            </a:extLst>
          </p:cNvPr>
          <p:cNvSpPr txBox="1"/>
          <p:nvPr/>
        </p:nvSpPr>
        <p:spPr>
          <a:xfrm>
            <a:off x="5814570" y="1311343"/>
            <a:ext cx="6167879" cy="4708981"/>
          </a:xfrm>
          <a:prstGeom prst="rect">
            <a:avLst/>
          </a:prstGeom>
          <a:solidFill>
            <a:schemeClr val="bg1"/>
          </a:solidFill>
        </p:spPr>
        <p:txBody>
          <a:bodyPr wrap="square" rtlCol="0">
            <a:spAutoFit/>
          </a:bodyPr>
          <a:lstStyle/>
          <a:p>
            <a:r>
              <a:rPr lang="en-US" sz="1500" b="1" dirty="0"/>
              <a:t>Note</a:t>
            </a:r>
            <a:r>
              <a:rPr lang="en-US" sz="1500" dirty="0"/>
              <a:t>: Piecewise links are used to model situations where there is a specific benefit (e.g., cost) of supplying certain flow rates, but beyond this  fixed flow values, the benefit changes.</a:t>
            </a:r>
          </a:p>
          <a:p>
            <a:endParaRPr lang="en-US" sz="1500" dirty="0"/>
          </a:p>
          <a:p>
            <a:endParaRPr lang="en-US" sz="1500" dirty="0"/>
          </a:p>
          <a:p>
            <a:r>
              <a:rPr lang="en-US" sz="1500" dirty="0"/>
              <a:t>The `</a:t>
            </a:r>
            <a:r>
              <a:rPr lang="en-US" sz="1500" dirty="0" err="1"/>
              <a:t>nsteps</a:t>
            </a:r>
            <a:r>
              <a:rPr lang="en-US" sz="1500" dirty="0"/>
              <a:t>` attribute refers to the number of pieces in the </a:t>
            </a:r>
            <a:r>
              <a:rPr lang="en-US" sz="1500" dirty="0" err="1"/>
              <a:t>piecewiselink</a:t>
            </a:r>
            <a:r>
              <a:rPr lang="en-US" sz="1500" dirty="0"/>
              <a:t> (which is also the number of elements in the lists defined in the `</a:t>
            </a:r>
            <a:r>
              <a:rPr lang="en-US" sz="1500" dirty="0" err="1"/>
              <a:t>max_flows</a:t>
            </a:r>
            <a:r>
              <a:rPr lang="en-US" sz="1500" dirty="0"/>
              <a:t>` and `costs` attributes. The value of the `</a:t>
            </a:r>
            <a:r>
              <a:rPr lang="en-US" sz="1500" dirty="0" err="1"/>
              <a:t>nsteps</a:t>
            </a:r>
            <a:r>
              <a:rPr lang="en-US" sz="1500" dirty="0"/>
              <a:t>` attribute must be larger than 1.</a:t>
            </a:r>
          </a:p>
          <a:p>
            <a:endParaRPr lang="en-US" sz="1500" dirty="0"/>
          </a:p>
          <a:p>
            <a:r>
              <a:rPr lang="en-US" sz="1500" dirty="0"/>
              <a:t>Note that, contrary to the other type of nodes, the attributes `</a:t>
            </a:r>
            <a:r>
              <a:rPr lang="en-US" sz="1500" dirty="0" err="1"/>
              <a:t>max_flow</a:t>
            </a:r>
            <a:r>
              <a:rPr lang="en-US" sz="1500" b="1" dirty="0" err="1"/>
              <a:t>s</a:t>
            </a:r>
            <a:r>
              <a:rPr lang="en-US" sz="1500" dirty="0"/>
              <a:t>` and ‘node</a:t>
            </a:r>
            <a:r>
              <a:rPr lang="en-US" sz="1500" b="1" dirty="0"/>
              <a:t>s</a:t>
            </a:r>
            <a:r>
              <a:rPr lang="en-US" sz="1500" dirty="0"/>
              <a:t>` use the plural form, indicating that multiple values are expected.</a:t>
            </a:r>
          </a:p>
          <a:p>
            <a:endParaRPr lang="en-US" sz="1500" dirty="0"/>
          </a:p>
          <a:p>
            <a:endParaRPr lang="en-US" sz="1500" dirty="0"/>
          </a:p>
          <a:p>
            <a:r>
              <a:rPr lang="en-US" sz="1500" u="sng" dirty="0"/>
              <a:t>Tip</a:t>
            </a:r>
            <a:r>
              <a:rPr lang="en-US" sz="1500" dirty="0"/>
              <a:t>: The string ‘</a:t>
            </a:r>
            <a:r>
              <a:rPr lang="en-US" sz="1500" b="1" dirty="0"/>
              <a:t>null</a:t>
            </a:r>
            <a:r>
              <a:rPr lang="en-US" sz="1500" dirty="0"/>
              <a:t>’ can be used in place of the last flow rates to indicate the absence of flow constraint (usually associated with null or positive costs)</a:t>
            </a:r>
          </a:p>
          <a:p>
            <a:endParaRPr lang="en-US" sz="1500" dirty="0"/>
          </a:p>
          <a:p>
            <a:endParaRPr lang="en-US" sz="1500" dirty="0"/>
          </a:p>
        </p:txBody>
      </p:sp>
      <p:pic>
        <p:nvPicPr>
          <p:cNvPr id="5" name="Picture 4">
            <a:extLst>
              <a:ext uri="{FF2B5EF4-FFF2-40B4-BE49-F238E27FC236}">
                <a16:creationId xmlns:a16="http://schemas.microsoft.com/office/drawing/2014/main" id="{1AB61FDF-1BD3-A3A6-E0C0-00C1C56FC4A3}"/>
              </a:ext>
            </a:extLst>
          </p:cNvPr>
          <p:cNvPicPr>
            <a:picLocks noChangeAspect="1"/>
          </p:cNvPicPr>
          <p:nvPr/>
        </p:nvPicPr>
        <p:blipFill>
          <a:blip r:embed="rId3"/>
          <a:stretch>
            <a:fillRect/>
          </a:stretch>
        </p:blipFill>
        <p:spPr>
          <a:xfrm>
            <a:off x="209551" y="1519772"/>
            <a:ext cx="5439534" cy="3315163"/>
          </a:xfrm>
          <a:prstGeom prst="rect">
            <a:avLst/>
          </a:prstGeom>
        </p:spPr>
      </p:pic>
      <p:sp>
        <p:nvSpPr>
          <p:cNvPr id="7" name="Text Placeholder 12">
            <a:extLst>
              <a:ext uri="{FF2B5EF4-FFF2-40B4-BE49-F238E27FC236}">
                <a16:creationId xmlns:a16="http://schemas.microsoft.com/office/drawing/2014/main" id="{56144BD7-157E-99AD-1667-5743515676A5}"/>
              </a:ext>
            </a:extLst>
          </p:cNvPr>
          <p:cNvSpPr>
            <a:spLocks noGrp="1"/>
          </p:cNvSpPr>
          <p:nvPr>
            <p:ph type="body" sz="quarter" idx="14"/>
          </p:nvPr>
        </p:nvSpPr>
        <p:spPr>
          <a:xfrm>
            <a:off x="7232650" y="6427788"/>
            <a:ext cx="3749675" cy="201612"/>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982493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6D89FB-3282-7D5E-5755-2E7A2F54B4E3}"/>
              </a:ext>
            </a:extLst>
          </p:cNvPr>
          <p:cNvSpPr>
            <a:spLocks noGrp="1"/>
          </p:cNvSpPr>
          <p:nvPr>
            <p:ph type="sldNum" sz="quarter" idx="12"/>
          </p:nvPr>
        </p:nvSpPr>
        <p:spPr/>
        <p:txBody>
          <a:bodyPr/>
          <a:lstStyle/>
          <a:p>
            <a:fld id="{51072C22-D2DB-4974-A776-EFB3B0B5C9EA}" type="slidenum">
              <a:rPr lang="en-US" smtClean="0"/>
              <a:t>28</a:t>
            </a:fld>
            <a:endParaRPr lang="en-US"/>
          </a:p>
        </p:txBody>
      </p:sp>
      <p:sp>
        <p:nvSpPr>
          <p:cNvPr id="5" name="TextBox 4">
            <a:extLst>
              <a:ext uri="{FF2B5EF4-FFF2-40B4-BE49-F238E27FC236}">
                <a16:creationId xmlns:a16="http://schemas.microsoft.com/office/drawing/2014/main" id="{58EB12F1-DF29-D2DE-EBCE-20CE450F07AA}"/>
              </a:ext>
            </a:extLst>
          </p:cNvPr>
          <p:cNvSpPr txBox="1"/>
          <p:nvPr/>
        </p:nvSpPr>
        <p:spPr>
          <a:xfrm>
            <a:off x="283266" y="146907"/>
            <a:ext cx="9368175" cy="523220"/>
          </a:xfrm>
          <a:prstGeom prst="rect">
            <a:avLst/>
          </a:prstGeom>
          <a:noFill/>
        </p:spPr>
        <p:txBody>
          <a:bodyPr wrap="square" rtlCol="0">
            <a:spAutoFit/>
          </a:bodyPr>
          <a:lstStyle/>
          <a:p>
            <a:r>
              <a:rPr lang="en-US" sz="2800" dirty="0"/>
              <a:t>Node Type: </a:t>
            </a:r>
            <a:r>
              <a:rPr lang="en-US" sz="2800" b="1" dirty="0"/>
              <a:t>Aggregated Node</a:t>
            </a:r>
          </a:p>
        </p:txBody>
      </p:sp>
      <p:sp>
        <p:nvSpPr>
          <p:cNvPr id="13" name="TextBox 12">
            <a:extLst>
              <a:ext uri="{FF2B5EF4-FFF2-40B4-BE49-F238E27FC236}">
                <a16:creationId xmlns:a16="http://schemas.microsoft.com/office/drawing/2014/main" id="{353E2131-5794-BBB8-6D41-FEC9D135D03A}"/>
              </a:ext>
            </a:extLst>
          </p:cNvPr>
          <p:cNvSpPr txBox="1"/>
          <p:nvPr/>
        </p:nvSpPr>
        <p:spPr>
          <a:xfrm>
            <a:off x="435298" y="5051808"/>
            <a:ext cx="4967257" cy="584775"/>
          </a:xfrm>
          <a:prstGeom prst="rect">
            <a:avLst/>
          </a:prstGeom>
          <a:solidFill>
            <a:schemeClr val="bg1"/>
          </a:solidFill>
          <a:ln>
            <a:solidFill>
              <a:schemeClr val="bg1"/>
            </a:solidFill>
          </a:ln>
        </p:spPr>
        <p:txBody>
          <a:bodyPr wrap="square" rtlCol="0">
            <a:spAutoFit/>
          </a:bodyPr>
          <a:lstStyle/>
          <a:p>
            <a:r>
              <a:rPr lang="en-US" sz="1600" b="1" dirty="0"/>
              <a:t>Note</a:t>
            </a:r>
            <a:r>
              <a:rPr lang="en-US" sz="1600" dirty="0"/>
              <a:t>: In OWF, there is a single ‘</a:t>
            </a:r>
            <a:r>
              <a:rPr lang="en-US" sz="1600" dirty="0" err="1"/>
              <a:t>aggregatednode</a:t>
            </a:r>
            <a:r>
              <a:rPr lang="en-US" sz="1600" dirty="0"/>
              <a:t>’ that can be used to track the total inflow to the system</a:t>
            </a:r>
          </a:p>
        </p:txBody>
      </p:sp>
      <p:sp>
        <p:nvSpPr>
          <p:cNvPr id="2" name="TextBox 1">
            <a:extLst>
              <a:ext uri="{FF2B5EF4-FFF2-40B4-BE49-F238E27FC236}">
                <a16:creationId xmlns:a16="http://schemas.microsoft.com/office/drawing/2014/main" id="{0FC9E7CF-A0CB-39D3-F9DA-BFD2E3B862B3}"/>
              </a:ext>
            </a:extLst>
          </p:cNvPr>
          <p:cNvSpPr txBox="1"/>
          <p:nvPr/>
        </p:nvSpPr>
        <p:spPr>
          <a:xfrm>
            <a:off x="435298" y="1617347"/>
            <a:ext cx="6184673" cy="2308324"/>
          </a:xfrm>
          <a:prstGeom prst="rect">
            <a:avLst/>
          </a:prstGeom>
          <a:noFill/>
        </p:spPr>
        <p:txBody>
          <a:bodyPr wrap="square" rtlCol="0">
            <a:spAutoFit/>
          </a:bodyPr>
          <a:lstStyle/>
          <a:p>
            <a:r>
              <a:rPr lang="en-US" sz="1600" dirty="0"/>
              <a:t>Aggregated nodes (and storage nodes) are not connected to the network (i.e., they do not appear in the “edges” section). </a:t>
            </a:r>
          </a:p>
          <a:p>
            <a:endParaRPr lang="en-US" sz="1600" dirty="0"/>
          </a:p>
          <a:p>
            <a:r>
              <a:rPr lang="en-US" sz="1600" dirty="0"/>
              <a:t>Aggregated </a:t>
            </a:r>
            <a:r>
              <a:rPr lang="en-US" sz="1600" dirty="0" err="1"/>
              <a:t>noded</a:t>
            </a:r>
            <a:r>
              <a:rPr lang="en-US" sz="1600" dirty="0"/>
              <a:t> are used to either </a:t>
            </a:r>
            <a:r>
              <a:rPr lang="en-US" sz="1600" dirty="0" err="1"/>
              <a:t>i</a:t>
            </a:r>
            <a:r>
              <a:rPr lang="en-US" sz="1600" dirty="0"/>
              <a:t>) track flow/storage through multiple nodes, or ii) apply constraints to multiple nodes at once.</a:t>
            </a:r>
          </a:p>
          <a:p>
            <a:endParaRPr lang="en-US" sz="1600" dirty="0"/>
          </a:p>
          <a:p>
            <a:r>
              <a:rPr lang="en-US" sz="1600" dirty="0"/>
              <a:t>When a constraint in applied, for instance using the `</a:t>
            </a:r>
            <a:r>
              <a:rPr lang="en-US" sz="1600" dirty="0" err="1"/>
              <a:t>max_flow</a:t>
            </a:r>
            <a:r>
              <a:rPr lang="en-US" sz="1600" dirty="0"/>
              <a:t>` attribute, the constraint applies to the sum of the flow passing through all the nodes listed in the `nodes` attributes.</a:t>
            </a:r>
          </a:p>
        </p:txBody>
      </p:sp>
      <p:pic>
        <p:nvPicPr>
          <p:cNvPr id="8" name="Picture 7">
            <a:extLst>
              <a:ext uri="{FF2B5EF4-FFF2-40B4-BE49-F238E27FC236}">
                <a16:creationId xmlns:a16="http://schemas.microsoft.com/office/drawing/2014/main" id="{5B5D4514-D5DA-F8A6-CD89-65D37D07250B}"/>
              </a:ext>
            </a:extLst>
          </p:cNvPr>
          <p:cNvPicPr>
            <a:picLocks noChangeAspect="1"/>
          </p:cNvPicPr>
          <p:nvPr/>
        </p:nvPicPr>
        <p:blipFill>
          <a:blip r:embed="rId2"/>
          <a:stretch>
            <a:fillRect/>
          </a:stretch>
        </p:blipFill>
        <p:spPr>
          <a:xfrm>
            <a:off x="6863406" y="46645"/>
            <a:ext cx="3200899" cy="6858000"/>
          </a:xfrm>
          <a:prstGeom prst="rect">
            <a:avLst/>
          </a:prstGeom>
        </p:spPr>
      </p:pic>
    </p:spTree>
    <p:extLst>
      <p:ext uri="{BB962C8B-B14F-4D97-AF65-F5344CB8AC3E}">
        <p14:creationId xmlns:p14="http://schemas.microsoft.com/office/powerpoint/2010/main" val="3609316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F714-9A15-D2E7-162D-2D926AE2AA53}"/>
              </a:ext>
            </a:extLst>
          </p:cNvPr>
          <p:cNvSpPr>
            <a:spLocks noGrp="1"/>
          </p:cNvSpPr>
          <p:nvPr>
            <p:ph type="title"/>
          </p:nvPr>
        </p:nvSpPr>
        <p:spPr>
          <a:xfrm>
            <a:off x="1527933" y="2162409"/>
            <a:ext cx="9026013" cy="685800"/>
          </a:xfrm>
        </p:spPr>
        <p:txBody>
          <a:bodyPr>
            <a:noAutofit/>
          </a:bodyPr>
          <a:lstStyle/>
          <a:p>
            <a:pPr algn="ctr"/>
            <a:r>
              <a:rPr lang="en-US" sz="4800" dirty="0"/>
              <a:t>Description of the parameter types used in OWF</a:t>
            </a:r>
          </a:p>
        </p:txBody>
      </p:sp>
      <p:sp>
        <p:nvSpPr>
          <p:cNvPr id="5" name="Slide Number Placeholder 4">
            <a:extLst>
              <a:ext uri="{FF2B5EF4-FFF2-40B4-BE49-F238E27FC236}">
                <a16:creationId xmlns:a16="http://schemas.microsoft.com/office/drawing/2014/main" id="{024A14DC-43AB-8B6B-9C64-FE177ADD1090}"/>
              </a:ext>
            </a:extLst>
          </p:cNvPr>
          <p:cNvSpPr>
            <a:spLocks noGrp="1"/>
          </p:cNvSpPr>
          <p:nvPr>
            <p:ph type="sldNum" sz="quarter" idx="15"/>
          </p:nvPr>
        </p:nvSpPr>
        <p:spPr/>
        <p:txBody>
          <a:bodyPr/>
          <a:lstStyle/>
          <a:p>
            <a:r>
              <a:rPr lang="en-US"/>
              <a:t>Page </a:t>
            </a:r>
            <a:fld id="{D451C3AF-C182-BB47-A3C0-0AB666CF8761}" type="slidenum">
              <a:rPr lang="en-US" smtClean="0"/>
              <a:pPr/>
              <a:t>29</a:t>
            </a:fld>
            <a:endParaRPr lang="en-US" dirty="0"/>
          </a:p>
        </p:txBody>
      </p:sp>
      <p:sp>
        <p:nvSpPr>
          <p:cNvPr id="7" name="Text Placeholder 12">
            <a:extLst>
              <a:ext uri="{FF2B5EF4-FFF2-40B4-BE49-F238E27FC236}">
                <a16:creationId xmlns:a16="http://schemas.microsoft.com/office/drawing/2014/main" id="{4A6F07D5-7792-52F8-64CE-BFF2B0E9525A}"/>
              </a:ext>
            </a:extLst>
          </p:cNvPr>
          <p:cNvSpPr>
            <a:spLocks noGrp="1"/>
          </p:cNvSpPr>
          <p:nvPr>
            <p:ph type="body" sz="quarter" idx="14"/>
          </p:nvPr>
        </p:nvSpPr>
        <p:spPr>
          <a:xfrm>
            <a:off x="7232650" y="6427788"/>
            <a:ext cx="3749675" cy="201612"/>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1205915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21DCF7D-3505-151E-2362-25328B4F11C8}"/>
              </a:ext>
            </a:extLst>
          </p:cNvPr>
          <p:cNvSpPr>
            <a:spLocks noGrp="1"/>
          </p:cNvSpPr>
          <p:nvPr>
            <p:ph type="title"/>
          </p:nvPr>
        </p:nvSpPr>
        <p:spPr>
          <a:xfrm>
            <a:off x="555116" y="262952"/>
            <a:ext cx="10945368" cy="685800"/>
          </a:xfrm>
        </p:spPr>
        <p:txBody>
          <a:bodyPr>
            <a:normAutofit fontScale="90000"/>
          </a:bodyPr>
          <a:lstStyle/>
          <a:p>
            <a:r>
              <a:rPr lang="en-US" dirty="0">
                <a:latin typeface="Source Sans Pro" panose="020B0503030403020204" pitchFamily="34" charset="0"/>
                <a:ea typeface="Source Sans Pro" panose="020B0503030403020204" pitchFamily="34" charset="0"/>
              </a:rPr>
              <a:t>Objective of the training sessions</a:t>
            </a:r>
          </a:p>
        </p:txBody>
      </p:sp>
      <p:sp>
        <p:nvSpPr>
          <p:cNvPr id="4" name="Text Placeholder 11">
            <a:extLst>
              <a:ext uri="{FF2B5EF4-FFF2-40B4-BE49-F238E27FC236}">
                <a16:creationId xmlns:a16="http://schemas.microsoft.com/office/drawing/2014/main" id="{590B5728-FE99-C4B8-4164-8ACD2627FE3C}"/>
              </a:ext>
            </a:extLst>
          </p:cNvPr>
          <p:cNvSpPr>
            <a:spLocks noGrp="1"/>
          </p:cNvSpPr>
          <p:nvPr>
            <p:ph type="body" sz="quarter" idx="12"/>
          </p:nvPr>
        </p:nvSpPr>
        <p:spPr>
          <a:xfrm>
            <a:off x="554672" y="1139925"/>
            <a:ext cx="10945812" cy="4153839"/>
          </a:xfrm>
        </p:spPr>
        <p:txBody>
          <a:bodyPr>
            <a:normAutofit/>
          </a:bodyPr>
          <a:lstStyle/>
          <a:p>
            <a:pPr marL="457200" indent="-457200">
              <a:buFont typeface="Arial" panose="020B0604020202020204" pitchFamily="34" charset="0"/>
              <a:buChar char="•"/>
            </a:pPr>
            <a:r>
              <a:rPr lang="en-US" b="0" dirty="0">
                <a:latin typeface="Source Sans Pro" panose="020B0503030403020204" pitchFamily="34" charset="0"/>
                <a:ea typeface="Source Sans Pro" panose="020B0503030403020204" pitchFamily="34" charset="0"/>
              </a:rPr>
              <a:t>Train the </a:t>
            </a:r>
            <a:r>
              <a:rPr lang="en-US" b="0" dirty="0" err="1">
                <a:latin typeface="Source Sans Pro" panose="020B0503030403020204" pitchFamily="34" charset="0"/>
                <a:ea typeface="Source Sans Pro" panose="020B0503030403020204" pitchFamily="34" charset="0"/>
              </a:rPr>
              <a:t>Unillanos</a:t>
            </a:r>
            <a:r>
              <a:rPr lang="en-US" b="0" dirty="0">
                <a:latin typeface="Source Sans Pro" panose="020B0503030403020204" pitchFamily="34" charset="0"/>
                <a:ea typeface="Source Sans Pro" panose="020B0503030403020204" pitchFamily="34" charset="0"/>
              </a:rPr>
              <a:t> and Alisos staff to run the OWF to assess impact of climate change and other factors of risk on system performance</a:t>
            </a:r>
          </a:p>
          <a:p>
            <a:pPr marL="457200" indent="-457200">
              <a:buFont typeface="Arial" panose="020B0604020202020204" pitchFamily="34" charset="0"/>
              <a:buChar char="•"/>
            </a:pPr>
            <a:endParaRPr lang="en-US" b="0" dirty="0">
              <a:latin typeface="Source Sans Pro" panose="020B0503030403020204" pitchFamily="34" charset="0"/>
              <a:ea typeface="Source Sans Pro" panose="020B0503030403020204" pitchFamily="34" charset="0"/>
            </a:endParaRPr>
          </a:p>
          <a:p>
            <a:pPr marL="457200" indent="-457200">
              <a:buFont typeface="Arial" panose="020B0604020202020204" pitchFamily="34" charset="0"/>
              <a:buChar char="•"/>
            </a:pPr>
            <a:r>
              <a:rPr lang="en-US" b="0" dirty="0">
                <a:latin typeface="Source Sans Pro" panose="020B0503030403020204" pitchFamily="34" charset="0"/>
                <a:ea typeface="Source Sans Pro" panose="020B0503030403020204" pitchFamily="34" charset="0"/>
              </a:rPr>
              <a:t>Train the </a:t>
            </a:r>
            <a:r>
              <a:rPr lang="en-US" b="0" dirty="0" err="1">
                <a:latin typeface="Source Sans Pro" panose="020B0503030403020204" pitchFamily="34" charset="0"/>
                <a:ea typeface="Source Sans Pro" panose="020B0503030403020204" pitchFamily="34" charset="0"/>
              </a:rPr>
              <a:t>Unillanos</a:t>
            </a:r>
            <a:r>
              <a:rPr lang="en-US" b="0" dirty="0">
                <a:latin typeface="Source Sans Pro" panose="020B0503030403020204" pitchFamily="34" charset="0"/>
                <a:ea typeface="Source Sans Pro" panose="020B0503030403020204" pitchFamily="34" charset="0"/>
              </a:rPr>
              <a:t> staff to use new inputs and request additional outputs to/from the OWF model</a:t>
            </a:r>
          </a:p>
          <a:p>
            <a:pPr marL="457200" indent="-457200">
              <a:buFont typeface="Arial" panose="020B0604020202020204" pitchFamily="34" charset="0"/>
              <a:buChar char="•"/>
            </a:pPr>
            <a:endParaRPr lang="en-US" b="0" dirty="0">
              <a:latin typeface="Source Sans Pro" panose="020B0503030403020204" pitchFamily="34" charset="0"/>
              <a:ea typeface="Source Sans Pro" panose="020B0503030403020204" pitchFamily="34" charset="0"/>
            </a:endParaRPr>
          </a:p>
          <a:p>
            <a:pPr marL="457200" indent="-457200">
              <a:buFont typeface="Arial" panose="020B0604020202020204" pitchFamily="34" charset="0"/>
              <a:buChar char="•"/>
            </a:pPr>
            <a:r>
              <a:rPr lang="en-US" b="0" dirty="0">
                <a:latin typeface="Source Sans Pro" panose="020B0503030403020204" pitchFamily="34" charset="0"/>
                <a:ea typeface="Source Sans Pro" panose="020B0503030403020204" pitchFamily="34" charset="0"/>
              </a:rPr>
              <a:t>Train the </a:t>
            </a:r>
            <a:r>
              <a:rPr lang="en-US" b="0" dirty="0" err="1">
                <a:latin typeface="Source Sans Pro" panose="020B0503030403020204" pitchFamily="34" charset="0"/>
                <a:ea typeface="Source Sans Pro" panose="020B0503030403020204" pitchFamily="34" charset="0"/>
              </a:rPr>
              <a:t>Unillanos</a:t>
            </a:r>
            <a:r>
              <a:rPr lang="en-US" b="0" dirty="0">
                <a:latin typeface="Source Sans Pro" panose="020B0503030403020204" pitchFamily="34" charset="0"/>
                <a:ea typeface="Source Sans Pro" panose="020B0503030403020204" pitchFamily="34" charset="0"/>
              </a:rPr>
              <a:t> staff to assess different demand scenarios</a:t>
            </a:r>
          </a:p>
          <a:p>
            <a:pPr marL="457200" indent="-457200">
              <a:buFont typeface="Arial" panose="020B0604020202020204" pitchFamily="34" charset="0"/>
              <a:buChar char="•"/>
            </a:pPr>
            <a:endParaRPr lang="en-US" b="0" dirty="0">
              <a:latin typeface="Source Sans Pro" panose="020B0503030403020204" pitchFamily="34" charset="0"/>
              <a:ea typeface="Source Sans Pro" panose="020B0503030403020204" pitchFamily="34" charset="0"/>
            </a:endParaRPr>
          </a:p>
          <a:p>
            <a:pPr marL="457200" indent="-457200">
              <a:buFont typeface="Arial" panose="020B0604020202020204" pitchFamily="34" charset="0"/>
              <a:buChar char="•"/>
            </a:pPr>
            <a:r>
              <a:rPr lang="en-US" b="0" dirty="0">
                <a:latin typeface="Source Sans Pro" panose="020B0503030403020204" pitchFamily="34" charset="0"/>
                <a:ea typeface="Source Sans Pro" panose="020B0503030403020204" pitchFamily="34" charset="0"/>
              </a:rPr>
              <a:t>Get the </a:t>
            </a:r>
            <a:r>
              <a:rPr lang="en-US" b="0" dirty="0" err="1">
                <a:latin typeface="Source Sans Pro" panose="020B0503030403020204" pitchFamily="34" charset="0"/>
                <a:ea typeface="Source Sans Pro" panose="020B0503030403020204" pitchFamily="34" charset="0"/>
              </a:rPr>
              <a:t>Unillanos</a:t>
            </a:r>
            <a:r>
              <a:rPr lang="en-US" b="0" dirty="0">
                <a:latin typeface="Source Sans Pro" panose="020B0503030403020204" pitchFamily="34" charset="0"/>
                <a:ea typeface="Source Sans Pro" panose="020B0503030403020204" pitchFamily="34" charset="0"/>
              </a:rPr>
              <a:t> staff familiar with the OWF code base and </a:t>
            </a:r>
            <a:r>
              <a:rPr lang="en-US" b="0" dirty="0" err="1">
                <a:latin typeface="Source Sans Pro" panose="020B0503030403020204" pitchFamily="34" charset="0"/>
                <a:ea typeface="Source Sans Pro" panose="020B0503030403020204" pitchFamily="34" charset="0"/>
              </a:rPr>
              <a:t>Pywr</a:t>
            </a:r>
            <a:r>
              <a:rPr lang="en-US" b="0" dirty="0">
                <a:latin typeface="Source Sans Pro" panose="020B0503030403020204" pitchFamily="34" charset="0"/>
                <a:ea typeface="Source Sans Pro" panose="020B0503030403020204" pitchFamily="34" charset="0"/>
              </a:rPr>
              <a:t> base</a:t>
            </a:r>
          </a:p>
          <a:p>
            <a:pPr marL="457200" indent="-457200">
              <a:buFont typeface="Arial" panose="020B0604020202020204" pitchFamily="34" charset="0"/>
              <a:buChar char="•"/>
            </a:pPr>
            <a:endParaRPr lang="en-US" b="0" dirty="0">
              <a:latin typeface="Source Sans Pro" panose="020B0503030403020204" pitchFamily="34" charset="0"/>
              <a:ea typeface="Source Sans Pro" panose="020B0503030403020204" pitchFamily="34" charset="0"/>
            </a:endParaRPr>
          </a:p>
          <a:p>
            <a:pPr marL="457200" indent="-457200">
              <a:buFont typeface="Arial" panose="020B0604020202020204" pitchFamily="34" charset="0"/>
              <a:buChar char="•"/>
            </a:pPr>
            <a:endParaRPr lang="en-US" b="0" dirty="0">
              <a:latin typeface="Source Sans Pro" panose="020B0503030403020204" pitchFamily="34" charset="0"/>
              <a:ea typeface="Source Sans Pro" panose="020B0503030403020204" pitchFamily="34" charset="0"/>
            </a:endParaRPr>
          </a:p>
          <a:p>
            <a:pPr marL="457200" indent="-457200">
              <a:buFont typeface="Arial" panose="020B0604020202020204" pitchFamily="34" charset="0"/>
              <a:buChar char="•"/>
            </a:pPr>
            <a:endParaRPr lang="en-US" b="0" dirty="0">
              <a:latin typeface="Source Sans Pro" panose="020B0503030403020204" pitchFamily="34" charset="0"/>
              <a:ea typeface="Source Sans Pro" panose="020B0503030403020204" pitchFamily="34" charset="0"/>
            </a:endParaRPr>
          </a:p>
        </p:txBody>
      </p:sp>
      <p:sp>
        <p:nvSpPr>
          <p:cNvPr id="5" name="Slide Number Placeholder 4">
            <a:extLst>
              <a:ext uri="{FF2B5EF4-FFF2-40B4-BE49-F238E27FC236}">
                <a16:creationId xmlns:a16="http://schemas.microsoft.com/office/drawing/2014/main" id="{FDB9EB88-597D-C3C9-E04E-9A71034161CF}"/>
              </a:ext>
            </a:extLst>
          </p:cNvPr>
          <p:cNvSpPr>
            <a:spLocks noGrp="1"/>
          </p:cNvSpPr>
          <p:nvPr>
            <p:ph type="sldNum" sz="quarter" idx="15"/>
          </p:nvPr>
        </p:nvSpPr>
        <p:spPr/>
        <p:txBody>
          <a:bodyPr/>
          <a:lstStyle/>
          <a:p>
            <a:r>
              <a:rPr lang="en-US" dirty="0">
                <a:latin typeface="Source Sans Pro" panose="020B0503030403020204" pitchFamily="34" charset="0"/>
                <a:ea typeface="Source Sans Pro" panose="020B0503030403020204" pitchFamily="34" charset="0"/>
              </a:rPr>
              <a:t>Page </a:t>
            </a:r>
            <a:fld id="{D451C3AF-C182-BB47-A3C0-0AB666CF8761}" type="slidenum">
              <a:rPr lang="en-US" smtClean="0">
                <a:latin typeface="Source Sans Pro" panose="020B0503030403020204" pitchFamily="34" charset="0"/>
                <a:ea typeface="Source Sans Pro" panose="020B0503030403020204" pitchFamily="34" charset="0"/>
              </a:rPr>
              <a:pPr/>
              <a:t>3</a:t>
            </a:fld>
            <a:endParaRPr lang="en-US" dirty="0">
              <a:latin typeface="Source Sans Pro" panose="020B0503030403020204" pitchFamily="34" charset="0"/>
              <a:ea typeface="Source Sans Pro" panose="020B0503030403020204" pitchFamily="34" charset="0"/>
            </a:endParaRPr>
          </a:p>
        </p:txBody>
      </p:sp>
      <p:sp>
        <p:nvSpPr>
          <p:cNvPr id="6" name="Text Placeholder 12">
            <a:extLst>
              <a:ext uri="{FF2B5EF4-FFF2-40B4-BE49-F238E27FC236}">
                <a16:creationId xmlns:a16="http://schemas.microsoft.com/office/drawing/2014/main" id="{CCB774BB-1E74-91E5-A949-4453E126A667}"/>
              </a:ext>
            </a:extLst>
          </p:cNvPr>
          <p:cNvSpPr>
            <a:spLocks noGrp="1"/>
          </p:cNvSpPr>
          <p:nvPr>
            <p:ph type="body" sz="quarter" idx="14"/>
          </p:nvPr>
        </p:nvSpPr>
        <p:spPr>
          <a:xfrm>
            <a:off x="7232650" y="6426200"/>
            <a:ext cx="3749675" cy="200025"/>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314277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33DA660-367B-6311-0ABE-9AFEA937A354}"/>
              </a:ext>
            </a:extLst>
          </p:cNvPr>
          <p:cNvSpPr>
            <a:spLocks noGrp="1"/>
          </p:cNvSpPr>
          <p:nvPr>
            <p:ph type="sldNum" sz="quarter" idx="15"/>
          </p:nvPr>
        </p:nvSpPr>
        <p:spPr/>
        <p:txBody>
          <a:bodyPr/>
          <a:lstStyle/>
          <a:p>
            <a:r>
              <a:rPr lang="en-US"/>
              <a:t>Page </a:t>
            </a:r>
            <a:fld id="{D451C3AF-C182-BB47-A3C0-0AB666CF8761}" type="slidenum">
              <a:rPr lang="en-US" smtClean="0"/>
              <a:pPr/>
              <a:t>30</a:t>
            </a:fld>
            <a:endParaRPr lang="en-US" dirty="0"/>
          </a:p>
        </p:txBody>
      </p:sp>
      <p:sp>
        <p:nvSpPr>
          <p:cNvPr id="9" name="TextBox 8">
            <a:extLst>
              <a:ext uri="{FF2B5EF4-FFF2-40B4-BE49-F238E27FC236}">
                <a16:creationId xmlns:a16="http://schemas.microsoft.com/office/drawing/2014/main" id="{04FB5C42-CF08-FC31-873D-DF5F6F019C3F}"/>
              </a:ext>
            </a:extLst>
          </p:cNvPr>
          <p:cNvSpPr txBox="1"/>
          <p:nvPr/>
        </p:nvSpPr>
        <p:spPr>
          <a:xfrm>
            <a:off x="471947" y="141801"/>
            <a:ext cx="9368175" cy="523220"/>
          </a:xfrm>
          <a:prstGeom prst="rect">
            <a:avLst/>
          </a:prstGeom>
          <a:noFill/>
        </p:spPr>
        <p:txBody>
          <a:bodyPr wrap="square" rtlCol="0">
            <a:spAutoFit/>
          </a:bodyPr>
          <a:lstStyle/>
          <a:p>
            <a:r>
              <a:rPr lang="en-US" sz="2800" dirty="0"/>
              <a:t>Parameter Type: </a:t>
            </a:r>
            <a:r>
              <a:rPr lang="en-US" sz="2800" b="1" dirty="0" err="1"/>
              <a:t>DataFrame</a:t>
            </a:r>
            <a:endParaRPr lang="en-US" sz="2800" b="1" dirty="0"/>
          </a:p>
        </p:txBody>
      </p:sp>
      <p:sp>
        <p:nvSpPr>
          <p:cNvPr id="13" name="TextBox 12">
            <a:extLst>
              <a:ext uri="{FF2B5EF4-FFF2-40B4-BE49-F238E27FC236}">
                <a16:creationId xmlns:a16="http://schemas.microsoft.com/office/drawing/2014/main" id="{F864DCDF-A7E4-293E-D3AE-F9ACF9A39941}"/>
              </a:ext>
            </a:extLst>
          </p:cNvPr>
          <p:cNvSpPr txBox="1"/>
          <p:nvPr/>
        </p:nvSpPr>
        <p:spPr>
          <a:xfrm>
            <a:off x="380341" y="4147642"/>
            <a:ext cx="6769456" cy="1569660"/>
          </a:xfrm>
          <a:prstGeom prst="rect">
            <a:avLst/>
          </a:prstGeom>
          <a:noFill/>
        </p:spPr>
        <p:txBody>
          <a:bodyPr wrap="square" rtlCol="0">
            <a:spAutoFit/>
          </a:bodyPr>
          <a:lstStyle/>
          <a:p>
            <a:endParaRPr lang="en-US" sz="1600" dirty="0"/>
          </a:p>
          <a:p>
            <a:pPr marL="285750" indent="-285750">
              <a:buFontTx/>
              <a:buChar char="-"/>
            </a:pPr>
            <a:r>
              <a:rPr lang="en-US" sz="1600" dirty="0"/>
              <a:t>“</a:t>
            </a:r>
            <a:r>
              <a:rPr lang="en-US" sz="1600" i="1" dirty="0" err="1"/>
              <a:t>url</a:t>
            </a:r>
            <a:r>
              <a:rPr lang="en-US" sz="1600" dirty="0"/>
              <a:t>”: path to the input file (relative oath from the directory of the </a:t>
            </a:r>
            <a:r>
              <a:rPr lang="en-US" sz="1600" dirty="0" err="1"/>
              <a:t>json</a:t>
            </a:r>
            <a:r>
              <a:rPr lang="en-US" sz="1600" dirty="0"/>
              <a:t> file)</a:t>
            </a:r>
          </a:p>
          <a:p>
            <a:pPr marL="285750" indent="-285750">
              <a:buFontTx/>
              <a:buChar char="-"/>
            </a:pPr>
            <a:r>
              <a:rPr lang="en-US" sz="1600" dirty="0"/>
              <a:t>“</a:t>
            </a:r>
            <a:r>
              <a:rPr lang="en-US" sz="1600" i="1" dirty="0"/>
              <a:t>column</a:t>
            </a:r>
            <a:r>
              <a:rPr lang="en-US" sz="1600" dirty="0"/>
              <a:t>”: name of the column to read</a:t>
            </a:r>
          </a:p>
          <a:p>
            <a:pPr marL="285750" indent="-285750">
              <a:buFontTx/>
              <a:buChar char="-"/>
            </a:pPr>
            <a:r>
              <a:rPr lang="en-US" sz="1600" dirty="0"/>
              <a:t>“</a:t>
            </a:r>
            <a:r>
              <a:rPr lang="en-US" sz="1600" i="1" dirty="0" err="1"/>
              <a:t>index_col</a:t>
            </a:r>
            <a:r>
              <a:rPr lang="en-US" sz="1600" dirty="0"/>
              <a:t>”: name of the column used for the index</a:t>
            </a:r>
          </a:p>
          <a:p>
            <a:pPr marL="285750" indent="-285750">
              <a:buFontTx/>
              <a:buChar char="-"/>
            </a:pPr>
            <a:r>
              <a:rPr lang="en-US" sz="1600" dirty="0"/>
              <a:t>“</a:t>
            </a:r>
            <a:r>
              <a:rPr lang="en-US" sz="1600" i="1" dirty="0" err="1"/>
              <a:t>parse_dates</a:t>
            </a:r>
            <a:r>
              <a:rPr lang="en-US" sz="1600" dirty="0"/>
              <a:t>”: must be true of the </a:t>
            </a:r>
            <a:r>
              <a:rPr lang="en-US" sz="1600" dirty="0" err="1"/>
              <a:t>dataframe</a:t>
            </a:r>
            <a:r>
              <a:rPr lang="en-US" sz="1600" dirty="0"/>
              <a:t> hosts time series</a:t>
            </a:r>
          </a:p>
          <a:p>
            <a:endParaRPr lang="en-US" sz="1600" dirty="0"/>
          </a:p>
        </p:txBody>
      </p:sp>
      <p:sp>
        <p:nvSpPr>
          <p:cNvPr id="14" name="TextBox 13">
            <a:extLst>
              <a:ext uri="{FF2B5EF4-FFF2-40B4-BE49-F238E27FC236}">
                <a16:creationId xmlns:a16="http://schemas.microsoft.com/office/drawing/2014/main" id="{87780624-AE57-5DE3-784C-EFEDAD25D50D}"/>
              </a:ext>
            </a:extLst>
          </p:cNvPr>
          <p:cNvSpPr txBox="1"/>
          <p:nvPr/>
        </p:nvSpPr>
        <p:spPr>
          <a:xfrm>
            <a:off x="482674" y="3561230"/>
            <a:ext cx="6878499" cy="307777"/>
          </a:xfrm>
          <a:prstGeom prst="rect">
            <a:avLst/>
          </a:prstGeom>
          <a:noFill/>
        </p:spPr>
        <p:txBody>
          <a:bodyPr wrap="square" rtlCol="0">
            <a:spAutoFit/>
          </a:bodyPr>
          <a:lstStyle/>
          <a:p>
            <a:pPr algn="ctr"/>
            <a:r>
              <a:rPr lang="en-US" sz="1400" i="1" dirty="0"/>
              <a:t>Example of a </a:t>
            </a:r>
            <a:r>
              <a:rPr lang="en-US" sz="1400" i="1" dirty="0" err="1"/>
              <a:t>dataframe</a:t>
            </a:r>
            <a:r>
              <a:rPr lang="en-US" sz="1400" i="1" dirty="0"/>
              <a:t> parameters reading streamflow time series at the Majors Creek</a:t>
            </a:r>
          </a:p>
        </p:txBody>
      </p:sp>
      <p:sp>
        <p:nvSpPr>
          <p:cNvPr id="15" name="TextBox 14">
            <a:extLst>
              <a:ext uri="{FF2B5EF4-FFF2-40B4-BE49-F238E27FC236}">
                <a16:creationId xmlns:a16="http://schemas.microsoft.com/office/drawing/2014/main" id="{301FBEDC-166E-EC9D-B84F-B26E7A216D3D}"/>
              </a:ext>
            </a:extLst>
          </p:cNvPr>
          <p:cNvSpPr txBox="1"/>
          <p:nvPr/>
        </p:nvSpPr>
        <p:spPr>
          <a:xfrm>
            <a:off x="7438126" y="3839865"/>
            <a:ext cx="4679264" cy="307777"/>
          </a:xfrm>
          <a:prstGeom prst="rect">
            <a:avLst/>
          </a:prstGeom>
          <a:solidFill>
            <a:schemeClr val="bg1"/>
          </a:solidFill>
        </p:spPr>
        <p:txBody>
          <a:bodyPr wrap="square" rtlCol="0">
            <a:spAutoFit/>
          </a:bodyPr>
          <a:lstStyle/>
          <a:p>
            <a:pPr algn="ctr"/>
            <a:r>
              <a:rPr lang="en-US" sz="1400" i="1" dirty="0"/>
              <a:t>Input file for the streamflow data (m3s-1)</a:t>
            </a:r>
          </a:p>
        </p:txBody>
      </p:sp>
      <p:sp>
        <p:nvSpPr>
          <p:cNvPr id="17" name="TextBox 16">
            <a:extLst>
              <a:ext uri="{FF2B5EF4-FFF2-40B4-BE49-F238E27FC236}">
                <a16:creationId xmlns:a16="http://schemas.microsoft.com/office/drawing/2014/main" id="{744EE66B-6170-2606-1ADB-692A16695512}"/>
              </a:ext>
            </a:extLst>
          </p:cNvPr>
          <p:cNvSpPr txBox="1"/>
          <p:nvPr/>
        </p:nvSpPr>
        <p:spPr>
          <a:xfrm>
            <a:off x="482674" y="537624"/>
            <a:ext cx="11781013" cy="584775"/>
          </a:xfrm>
          <a:prstGeom prst="rect">
            <a:avLst/>
          </a:prstGeom>
          <a:noFill/>
        </p:spPr>
        <p:txBody>
          <a:bodyPr wrap="square">
            <a:spAutoFit/>
          </a:bodyPr>
          <a:lstStyle/>
          <a:p>
            <a:r>
              <a:rPr lang="en-US" sz="1600" dirty="0" err="1"/>
              <a:t>Dataframe</a:t>
            </a:r>
            <a:r>
              <a:rPr lang="en-US" sz="1600" dirty="0"/>
              <a:t> parameters are used to read time series. These time series are most often used to assign values at every time step to node attributes (e.g., </a:t>
            </a:r>
            <a:r>
              <a:rPr lang="en-US" sz="1600" dirty="0" err="1"/>
              <a:t>max_flow</a:t>
            </a:r>
            <a:r>
              <a:rPr lang="en-US" sz="1600" dirty="0"/>
              <a:t> or </a:t>
            </a:r>
            <a:r>
              <a:rPr lang="en-US" sz="1600" dirty="0" err="1"/>
              <a:t>min_flow</a:t>
            </a:r>
            <a:r>
              <a:rPr lang="en-US" sz="1600" dirty="0"/>
              <a:t>)</a:t>
            </a:r>
          </a:p>
        </p:txBody>
      </p:sp>
      <p:pic>
        <p:nvPicPr>
          <p:cNvPr id="6" name="Picture 5">
            <a:extLst>
              <a:ext uri="{FF2B5EF4-FFF2-40B4-BE49-F238E27FC236}">
                <a16:creationId xmlns:a16="http://schemas.microsoft.com/office/drawing/2014/main" id="{A216DD03-EC48-2B42-C4EC-5C33716FA956}"/>
              </a:ext>
            </a:extLst>
          </p:cNvPr>
          <p:cNvPicPr>
            <a:picLocks noChangeAspect="1"/>
          </p:cNvPicPr>
          <p:nvPr/>
        </p:nvPicPr>
        <p:blipFill>
          <a:blip r:embed="rId2"/>
          <a:stretch>
            <a:fillRect/>
          </a:stretch>
        </p:blipFill>
        <p:spPr>
          <a:xfrm>
            <a:off x="471947" y="1169840"/>
            <a:ext cx="6389520" cy="3086259"/>
          </a:xfrm>
          <a:prstGeom prst="rect">
            <a:avLst/>
          </a:prstGeom>
        </p:spPr>
      </p:pic>
      <p:pic>
        <p:nvPicPr>
          <p:cNvPr id="8" name="Picture 7">
            <a:extLst>
              <a:ext uri="{FF2B5EF4-FFF2-40B4-BE49-F238E27FC236}">
                <a16:creationId xmlns:a16="http://schemas.microsoft.com/office/drawing/2014/main" id="{AD1295FD-A3B4-0E55-4965-6A0B454152D0}"/>
              </a:ext>
            </a:extLst>
          </p:cNvPr>
          <p:cNvPicPr>
            <a:picLocks noChangeAspect="1"/>
          </p:cNvPicPr>
          <p:nvPr/>
        </p:nvPicPr>
        <p:blipFill>
          <a:blip r:embed="rId3"/>
          <a:srcRect r="37648"/>
          <a:stretch/>
        </p:blipFill>
        <p:spPr>
          <a:xfrm>
            <a:off x="7415005" y="1122399"/>
            <a:ext cx="4702385" cy="2640488"/>
          </a:xfrm>
          <a:prstGeom prst="rect">
            <a:avLst/>
          </a:prstGeom>
        </p:spPr>
      </p:pic>
      <p:sp>
        <p:nvSpPr>
          <p:cNvPr id="7" name="Text Placeholder 12">
            <a:extLst>
              <a:ext uri="{FF2B5EF4-FFF2-40B4-BE49-F238E27FC236}">
                <a16:creationId xmlns:a16="http://schemas.microsoft.com/office/drawing/2014/main" id="{3FD09839-E92E-3AA4-9C5B-BFE2266F2FC2}"/>
              </a:ext>
            </a:extLst>
          </p:cNvPr>
          <p:cNvSpPr>
            <a:spLocks noGrp="1"/>
          </p:cNvSpPr>
          <p:nvPr>
            <p:ph type="body" sz="quarter" idx="14"/>
          </p:nvPr>
        </p:nvSpPr>
        <p:spPr>
          <a:xfrm>
            <a:off x="7232650" y="6427788"/>
            <a:ext cx="3749675" cy="201612"/>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583105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13B90FC-E643-10B9-4BB5-93EE3A814404}"/>
              </a:ext>
            </a:extLst>
          </p:cNvPr>
          <p:cNvSpPr>
            <a:spLocks noGrp="1"/>
          </p:cNvSpPr>
          <p:nvPr>
            <p:ph type="sldNum" sz="quarter" idx="15"/>
          </p:nvPr>
        </p:nvSpPr>
        <p:spPr/>
        <p:txBody>
          <a:bodyPr/>
          <a:lstStyle/>
          <a:p>
            <a:r>
              <a:rPr lang="en-US"/>
              <a:t>Page </a:t>
            </a:r>
            <a:fld id="{D451C3AF-C182-BB47-A3C0-0AB666CF8761}" type="slidenum">
              <a:rPr lang="en-US" smtClean="0"/>
              <a:pPr/>
              <a:t>31</a:t>
            </a:fld>
            <a:endParaRPr lang="en-US" dirty="0"/>
          </a:p>
        </p:txBody>
      </p:sp>
      <p:sp>
        <p:nvSpPr>
          <p:cNvPr id="10" name="TextBox 9">
            <a:extLst>
              <a:ext uri="{FF2B5EF4-FFF2-40B4-BE49-F238E27FC236}">
                <a16:creationId xmlns:a16="http://schemas.microsoft.com/office/drawing/2014/main" id="{7CE21B6A-4115-7B93-0B9C-F81966B0F259}"/>
              </a:ext>
            </a:extLst>
          </p:cNvPr>
          <p:cNvSpPr txBox="1"/>
          <p:nvPr/>
        </p:nvSpPr>
        <p:spPr>
          <a:xfrm>
            <a:off x="471947" y="141801"/>
            <a:ext cx="9368175" cy="523220"/>
          </a:xfrm>
          <a:prstGeom prst="rect">
            <a:avLst/>
          </a:prstGeom>
          <a:noFill/>
        </p:spPr>
        <p:txBody>
          <a:bodyPr wrap="square" rtlCol="0">
            <a:spAutoFit/>
          </a:bodyPr>
          <a:lstStyle/>
          <a:p>
            <a:r>
              <a:rPr lang="en-US" sz="2800" dirty="0"/>
              <a:t>Parameter Type: </a:t>
            </a:r>
            <a:r>
              <a:rPr lang="en-US" sz="2800" b="1" dirty="0"/>
              <a:t>Constant</a:t>
            </a:r>
          </a:p>
        </p:txBody>
      </p:sp>
      <p:sp>
        <p:nvSpPr>
          <p:cNvPr id="11" name="TextBox 10">
            <a:extLst>
              <a:ext uri="{FF2B5EF4-FFF2-40B4-BE49-F238E27FC236}">
                <a16:creationId xmlns:a16="http://schemas.microsoft.com/office/drawing/2014/main" id="{2A364E98-8927-D5C5-CA81-81176104C13B}"/>
              </a:ext>
            </a:extLst>
          </p:cNvPr>
          <p:cNvSpPr txBox="1"/>
          <p:nvPr/>
        </p:nvSpPr>
        <p:spPr>
          <a:xfrm>
            <a:off x="471947" y="758490"/>
            <a:ext cx="10413639" cy="646331"/>
          </a:xfrm>
          <a:prstGeom prst="rect">
            <a:avLst/>
          </a:prstGeom>
          <a:noFill/>
        </p:spPr>
        <p:txBody>
          <a:bodyPr wrap="square" rtlCol="0">
            <a:spAutoFit/>
          </a:bodyPr>
          <a:lstStyle/>
          <a:p>
            <a:r>
              <a:rPr lang="en-US" dirty="0"/>
              <a:t>Constant parameters are used to specified attributes values that remain constant throughout the simulation (e.g., minimum flow constraints that are constant, costs assigned to nodes, ..)</a:t>
            </a:r>
          </a:p>
        </p:txBody>
      </p:sp>
      <p:sp>
        <p:nvSpPr>
          <p:cNvPr id="12" name="TextBox 11">
            <a:extLst>
              <a:ext uri="{FF2B5EF4-FFF2-40B4-BE49-F238E27FC236}">
                <a16:creationId xmlns:a16="http://schemas.microsoft.com/office/drawing/2014/main" id="{7DF36BB6-5630-C82F-835B-8509262BFD33}"/>
              </a:ext>
            </a:extLst>
          </p:cNvPr>
          <p:cNvSpPr txBox="1"/>
          <p:nvPr/>
        </p:nvSpPr>
        <p:spPr>
          <a:xfrm>
            <a:off x="539040" y="3294529"/>
            <a:ext cx="5067545" cy="523220"/>
          </a:xfrm>
          <a:prstGeom prst="rect">
            <a:avLst/>
          </a:prstGeom>
          <a:noFill/>
        </p:spPr>
        <p:txBody>
          <a:bodyPr wrap="square" rtlCol="0">
            <a:spAutoFit/>
          </a:bodyPr>
          <a:lstStyle/>
          <a:p>
            <a:pPr algn="ctr"/>
            <a:r>
              <a:rPr lang="en-US" sz="1400" i="1" dirty="0"/>
              <a:t>Example of constant parameter: Demand for environmental flow (</a:t>
            </a:r>
            <a:r>
              <a:rPr lang="en-US" sz="1400" i="1" dirty="0" err="1"/>
              <a:t>Denv</a:t>
            </a:r>
            <a:r>
              <a:rPr lang="en-US" sz="1400" i="1" dirty="0"/>
              <a:t>)</a:t>
            </a:r>
          </a:p>
        </p:txBody>
      </p:sp>
      <p:sp>
        <p:nvSpPr>
          <p:cNvPr id="19" name="TextBox 18">
            <a:extLst>
              <a:ext uri="{FF2B5EF4-FFF2-40B4-BE49-F238E27FC236}">
                <a16:creationId xmlns:a16="http://schemas.microsoft.com/office/drawing/2014/main" id="{D6577766-DBC0-541B-B8CD-5EB62C72EF39}"/>
              </a:ext>
            </a:extLst>
          </p:cNvPr>
          <p:cNvSpPr txBox="1"/>
          <p:nvPr/>
        </p:nvSpPr>
        <p:spPr>
          <a:xfrm>
            <a:off x="7375635" y="5022152"/>
            <a:ext cx="5067545" cy="307777"/>
          </a:xfrm>
          <a:prstGeom prst="rect">
            <a:avLst/>
          </a:prstGeom>
          <a:noFill/>
        </p:spPr>
        <p:txBody>
          <a:bodyPr wrap="square" rtlCol="0">
            <a:spAutoFit/>
          </a:bodyPr>
          <a:lstStyle/>
          <a:p>
            <a:pPr algn="ctr"/>
            <a:r>
              <a:rPr lang="en-US" sz="1400" i="1" dirty="0"/>
              <a:t>Content of the ‘minimum_flows_CST.csv’ file</a:t>
            </a:r>
          </a:p>
        </p:txBody>
      </p:sp>
      <p:sp>
        <p:nvSpPr>
          <p:cNvPr id="20" name="TextBox 19">
            <a:extLst>
              <a:ext uri="{FF2B5EF4-FFF2-40B4-BE49-F238E27FC236}">
                <a16:creationId xmlns:a16="http://schemas.microsoft.com/office/drawing/2014/main" id="{6DC99742-C650-1DBA-FF99-F1BF3F11F0A8}"/>
              </a:ext>
            </a:extLst>
          </p:cNvPr>
          <p:cNvSpPr txBox="1"/>
          <p:nvPr/>
        </p:nvSpPr>
        <p:spPr>
          <a:xfrm>
            <a:off x="287954" y="3699298"/>
            <a:ext cx="7586046" cy="1569660"/>
          </a:xfrm>
          <a:prstGeom prst="rect">
            <a:avLst/>
          </a:prstGeom>
          <a:noFill/>
        </p:spPr>
        <p:txBody>
          <a:bodyPr wrap="square" rtlCol="0">
            <a:spAutoFit/>
          </a:bodyPr>
          <a:lstStyle/>
          <a:p>
            <a:endParaRPr lang="en-US" sz="1600" dirty="0"/>
          </a:p>
          <a:p>
            <a:pPr marL="285750" indent="-285750">
              <a:buFontTx/>
              <a:buChar char="-"/>
            </a:pPr>
            <a:r>
              <a:rPr lang="en-US" sz="1600" dirty="0"/>
              <a:t>“</a:t>
            </a:r>
            <a:r>
              <a:rPr lang="en-US" sz="1600" i="1" dirty="0" err="1"/>
              <a:t>url</a:t>
            </a:r>
            <a:r>
              <a:rPr lang="en-US" sz="1600" dirty="0"/>
              <a:t>”: path to the relevant input file (relative oath from the directory of the </a:t>
            </a:r>
            <a:r>
              <a:rPr lang="en-US" sz="1600" dirty="0" err="1"/>
              <a:t>json</a:t>
            </a:r>
            <a:r>
              <a:rPr lang="en-US" sz="1600" dirty="0"/>
              <a:t> file)</a:t>
            </a:r>
          </a:p>
          <a:p>
            <a:pPr marL="285750" indent="-285750">
              <a:buFontTx/>
              <a:buChar char="-"/>
            </a:pPr>
            <a:r>
              <a:rPr lang="en-US" sz="1600" dirty="0"/>
              <a:t>“</a:t>
            </a:r>
            <a:r>
              <a:rPr lang="en-US" sz="1600" i="1" dirty="0" err="1"/>
              <a:t>index_col</a:t>
            </a:r>
            <a:r>
              <a:rPr lang="en-US" sz="1600" dirty="0"/>
              <a:t>”: name of the column used for the index</a:t>
            </a:r>
          </a:p>
          <a:p>
            <a:pPr marL="285750" indent="-285750">
              <a:buFontTx/>
              <a:buChar char="-"/>
            </a:pPr>
            <a:r>
              <a:rPr lang="en-US" sz="1600" dirty="0"/>
              <a:t>“index”: name of the index (i.e., row) where to pick the value</a:t>
            </a:r>
          </a:p>
          <a:p>
            <a:pPr marL="285750" indent="-285750">
              <a:buFontTx/>
              <a:buChar char="-"/>
            </a:pPr>
            <a:r>
              <a:rPr lang="en-US" sz="1600" dirty="0"/>
              <a:t>“</a:t>
            </a:r>
            <a:r>
              <a:rPr lang="en-US" sz="1600" i="1" dirty="0"/>
              <a:t>column</a:t>
            </a:r>
            <a:r>
              <a:rPr lang="en-US" sz="1600" dirty="0"/>
              <a:t>”: name of the column where to pick the value</a:t>
            </a:r>
          </a:p>
          <a:p>
            <a:endParaRPr lang="en-US" sz="1600" dirty="0"/>
          </a:p>
        </p:txBody>
      </p:sp>
      <p:pic>
        <p:nvPicPr>
          <p:cNvPr id="6" name="Picture 5">
            <a:extLst>
              <a:ext uri="{FF2B5EF4-FFF2-40B4-BE49-F238E27FC236}">
                <a16:creationId xmlns:a16="http://schemas.microsoft.com/office/drawing/2014/main" id="{5B83B3D3-B22C-D87D-9310-1F8E7561F0B7}"/>
              </a:ext>
            </a:extLst>
          </p:cNvPr>
          <p:cNvPicPr>
            <a:picLocks noChangeAspect="1"/>
          </p:cNvPicPr>
          <p:nvPr/>
        </p:nvPicPr>
        <p:blipFill>
          <a:blip r:embed="rId2"/>
          <a:srcRect b="49080"/>
          <a:stretch/>
        </p:blipFill>
        <p:spPr>
          <a:xfrm>
            <a:off x="554590" y="1465792"/>
            <a:ext cx="6525536" cy="1828737"/>
          </a:xfrm>
          <a:prstGeom prst="rect">
            <a:avLst/>
          </a:prstGeom>
        </p:spPr>
      </p:pic>
      <p:pic>
        <p:nvPicPr>
          <p:cNvPr id="9" name="Picture 8">
            <a:extLst>
              <a:ext uri="{FF2B5EF4-FFF2-40B4-BE49-F238E27FC236}">
                <a16:creationId xmlns:a16="http://schemas.microsoft.com/office/drawing/2014/main" id="{067DCCFF-A30B-6CF7-17B5-F1785D4CB6CA}"/>
              </a:ext>
            </a:extLst>
          </p:cNvPr>
          <p:cNvPicPr>
            <a:picLocks noChangeAspect="1"/>
          </p:cNvPicPr>
          <p:nvPr/>
        </p:nvPicPr>
        <p:blipFill>
          <a:blip r:embed="rId3"/>
          <a:stretch>
            <a:fillRect/>
          </a:stretch>
        </p:blipFill>
        <p:spPr>
          <a:xfrm>
            <a:off x="7754809" y="1567312"/>
            <a:ext cx="4309199" cy="3454433"/>
          </a:xfrm>
          <a:prstGeom prst="rect">
            <a:avLst/>
          </a:prstGeom>
        </p:spPr>
      </p:pic>
      <p:sp>
        <p:nvSpPr>
          <p:cNvPr id="7" name="Text Placeholder 12">
            <a:extLst>
              <a:ext uri="{FF2B5EF4-FFF2-40B4-BE49-F238E27FC236}">
                <a16:creationId xmlns:a16="http://schemas.microsoft.com/office/drawing/2014/main" id="{037DDB2B-0DFE-AD26-E221-B1DFFDD99D0B}"/>
              </a:ext>
            </a:extLst>
          </p:cNvPr>
          <p:cNvSpPr>
            <a:spLocks noGrp="1"/>
          </p:cNvSpPr>
          <p:nvPr>
            <p:ph type="body" sz="quarter" idx="14"/>
          </p:nvPr>
        </p:nvSpPr>
        <p:spPr>
          <a:xfrm>
            <a:off x="7232650" y="6427788"/>
            <a:ext cx="3749675" cy="201612"/>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1004713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EC6CD57-0EB0-9A93-A01E-8A99ACD4E7E2}"/>
              </a:ext>
            </a:extLst>
          </p:cNvPr>
          <p:cNvSpPr>
            <a:spLocks noGrp="1"/>
          </p:cNvSpPr>
          <p:nvPr>
            <p:ph type="sldNum" sz="quarter" idx="15"/>
          </p:nvPr>
        </p:nvSpPr>
        <p:spPr/>
        <p:txBody>
          <a:bodyPr/>
          <a:lstStyle/>
          <a:p>
            <a:r>
              <a:rPr lang="en-US"/>
              <a:t>Page </a:t>
            </a:r>
            <a:fld id="{D451C3AF-C182-BB47-A3C0-0AB666CF8761}" type="slidenum">
              <a:rPr lang="en-US" smtClean="0"/>
              <a:pPr/>
              <a:t>32</a:t>
            </a:fld>
            <a:endParaRPr lang="en-US" dirty="0"/>
          </a:p>
        </p:txBody>
      </p:sp>
      <p:sp>
        <p:nvSpPr>
          <p:cNvPr id="8" name="TextBox 7">
            <a:extLst>
              <a:ext uri="{FF2B5EF4-FFF2-40B4-BE49-F238E27FC236}">
                <a16:creationId xmlns:a16="http://schemas.microsoft.com/office/drawing/2014/main" id="{18FB7C36-35FB-4AF4-40F8-702FAD321682}"/>
              </a:ext>
            </a:extLst>
          </p:cNvPr>
          <p:cNvSpPr txBox="1"/>
          <p:nvPr/>
        </p:nvSpPr>
        <p:spPr>
          <a:xfrm>
            <a:off x="471947" y="122208"/>
            <a:ext cx="9368175" cy="523220"/>
          </a:xfrm>
          <a:prstGeom prst="rect">
            <a:avLst/>
          </a:prstGeom>
          <a:noFill/>
        </p:spPr>
        <p:txBody>
          <a:bodyPr wrap="square" rtlCol="0">
            <a:spAutoFit/>
          </a:bodyPr>
          <a:lstStyle/>
          <a:p>
            <a:r>
              <a:rPr lang="en-US" sz="2800" dirty="0"/>
              <a:t>Parameter Type: </a:t>
            </a:r>
            <a:r>
              <a:rPr lang="en-US" sz="2800" b="1" dirty="0"/>
              <a:t>Aggregated</a:t>
            </a:r>
          </a:p>
        </p:txBody>
      </p:sp>
      <p:sp>
        <p:nvSpPr>
          <p:cNvPr id="9" name="TextBox 8">
            <a:extLst>
              <a:ext uri="{FF2B5EF4-FFF2-40B4-BE49-F238E27FC236}">
                <a16:creationId xmlns:a16="http://schemas.microsoft.com/office/drawing/2014/main" id="{575B75B5-0C36-8E0D-3495-CA6DEA3F4FB4}"/>
              </a:ext>
            </a:extLst>
          </p:cNvPr>
          <p:cNvSpPr txBox="1"/>
          <p:nvPr/>
        </p:nvSpPr>
        <p:spPr>
          <a:xfrm>
            <a:off x="535577" y="790303"/>
            <a:ext cx="11656423" cy="369332"/>
          </a:xfrm>
          <a:prstGeom prst="rect">
            <a:avLst/>
          </a:prstGeom>
          <a:noFill/>
        </p:spPr>
        <p:txBody>
          <a:bodyPr wrap="square" rtlCol="0">
            <a:spAutoFit/>
          </a:bodyPr>
          <a:lstStyle/>
          <a:p>
            <a:r>
              <a:rPr lang="en-US" dirty="0"/>
              <a:t>Aggregated parameters are used to apply basic operations on parameters.</a:t>
            </a:r>
          </a:p>
        </p:txBody>
      </p:sp>
      <p:sp>
        <p:nvSpPr>
          <p:cNvPr id="10" name="TextBox 9">
            <a:extLst>
              <a:ext uri="{FF2B5EF4-FFF2-40B4-BE49-F238E27FC236}">
                <a16:creationId xmlns:a16="http://schemas.microsoft.com/office/drawing/2014/main" id="{B7D38F4F-2E1E-9A49-0431-F4B70D01F4F9}"/>
              </a:ext>
            </a:extLst>
          </p:cNvPr>
          <p:cNvSpPr txBox="1"/>
          <p:nvPr/>
        </p:nvSpPr>
        <p:spPr>
          <a:xfrm>
            <a:off x="3372905" y="4873868"/>
            <a:ext cx="5016137" cy="923330"/>
          </a:xfrm>
          <a:prstGeom prst="rect">
            <a:avLst/>
          </a:prstGeom>
          <a:noFill/>
        </p:spPr>
        <p:txBody>
          <a:bodyPr wrap="square" rtlCol="0">
            <a:spAutoFit/>
          </a:bodyPr>
          <a:lstStyle/>
          <a:p>
            <a:r>
              <a:rPr lang="en-US" i="1" dirty="0"/>
              <a:t>This screenshot shows an aggregated parameter that returns the sum of the urban demand (</a:t>
            </a:r>
            <a:r>
              <a:rPr lang="en-US" i="1" dirty="0" err="1"/>
              <a:t>Dfwu</a:t>
            </a:r>
            <a:r>
              <a:rPr lang="en-US" i="1" dirty="0"/>
              <a:t>) across all demand nodes in the basin.</a:t>
            </a:r>
          </a:p>
        </p:txBody>
      </p:sp>
      <p:sp>
        <p:nvSpPr>
          <p:cNvPr id="11" name="TextBox 10">
            <a:extLst>
              <a:ext uri="{FF2B5EF4-FFF2-40B4-BE49-F238E27FC236}">
                <a16:creationId xmlns:a16="http://schemas.microsoft.com/office/drawing/2014/main" id="{6E4334F3-E300-9A00-087A-8225351C534D}"/>
              </a:ext>
            </a:extLst>
          </p:cNvPr>
          <p:cNvSpPr txBox="1"/>
          <p:nvPr/>
        </p:nvSpPr>
        <p:spPr>
          <a:xfrm>
            <a:off x="471947" y="1245385"/>
            <a:ext cx="6430191" cy="3139321"/>
          </a:xfrm>
          <a:prstGeom prst="rect">
            <a:avLst/>
          </a:prstGeom>
          <a:noFill/>
        </p:spPr>
        <p:txBody>
          <a:bodyPr wrap="square" rtlCol="0">
            <a:spAutoFit/>
          </a:bodyPr>
          <a:lstStyle/>
          <a:p>
            <a:r>
              <a:rPr lang="en-US" dirty="0"/>
              <a:t>“</a:t>
            </a:r>
            <a:r>
              <a:rPr lang="en-US" i="1" dirty="0" err="1"/>
              <a:t>agg_func</a:t>
            </a:r>
            <a:r>
              <a:rPr lang="en-US" dirty="0"/>
              <a:t>”: type of operation to be executed by the aggregated parameters. Supports operations like ‘product’, ‘sum’, ‘min’, ‘max’.. </a:t>
            </a:r>
          </a:p>
          <a:p>
            <a:endParaRPr lang="en-US" dirty="0"/>
          </a:p>
          <a:p>
            <a:r>
              <a:rPr lang="en-US" dirty="0"/>
              <a:t>Note that </a:t>
            </a:r>
            <a:r>
              <a:rPr lang="en-US" dirty="0" err="1"/>
              <a:t>Pywr</a:t>
            </a:r>
            <a:r>
              <a:rPr lang="en-US" dirty="0"/>
              <a:t> does not support subtraction. To subtract one value from another, the subtracted value must be first converted to its opposite using a “negative” parameter and then summed to the first value (not used in OWF).</a:t>
            </a:r>
          </a:p>
          <a:p>
            <a:endParaRPr lang="en-US" dirty="0"/>
          </a:p>
          <a:p>
            <a:r>
              <a:rPr lang="en-US" dirty="0"/>
              <a:t>“</a:t>
            </a:r>
            <a:r>
              <a:rPr lang="en-US" i="1" dirty="0"/>
              <a:t>parameters</a:t>
            </a:r>
            <a:r>
              <a:rPr lang="en-US" dirty="0"/>
              <a:t>”: list of the parameters for which the operations will be executed</a:t>
            </a:r>
          </a:p>
        </p:txBody>
      </p:sp>
      <p:pic>
        <p:nvPicPr>
          <p:cNvPr id="6" name="Picture 5">
            <a:extLst>
              <a:ext uri="{FF2B5EF4-FFF2-40B4-BE49-F238E27FC236}">
                <a16:creationId xmlns:a16="http://schemas.microsoft.com/office/drawing/2014/main" id="{A5DD2DAC-7749-F5D7-1700-2856C138445F}"/>
              </a:ext>
            </a:extLst>
          </p:cNvPr>
          <p:cNvPicPr>
            <a:picLocks noChangeAspect="1"/>
          </p:cNvPicPr>
          <p:nvPr/>
        </p:nvPicPr>
        <p:blipFill>
          <a:blip r:embed="rId2"/>
          <a:stretch>
            <a:fillRect/>
          </a:stretch>
        </p:blipFill>
        <p:spPr>
          <a:xfrm>
            <a:off x="8204986" y="295835"/>
            <a:ext cx="2427939" cy="6266329"/>
          </a:xfrm>
          <a:prstGeom prst="rect">
            <a:avLst/>
          </a:prstGeom>
        </p:spPr>
      </p:pic>
    </p:spTree>
    <p:extLst>
      <p:ext uri="{BB962C8B-B14F-4D97-AF65-F5344CB8AC3E}">
        <p14:creationId xmlns:p14="http://schemas.microsoft.com/office/powerpoint/2010/main" val="1009971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0DAE4BC-14FD-94D4-8296-869E245C5087}"/>
              </a:ext>
            </a:extLst>
          </p:cNvPr>
          <p:cNvSpPr>
            <a:spLocks noGrp="1"/>
          </p:cNvSpPr>
          <p:nvPr>
            <p:ph type="sldNum" sz="quarter" idx="15"/>
          </p:nvPr>
        </p:nvSpPr>
        <p:spPr/>
        <p:txBody>
          <a:bodyPr/>
          <a:lstStyle/>
          <a:p>
            <a:r>
              <a:rPr lang="en-US"/>
              <a:t>Page </a:t>
            </a:r>
            <a:fld id="{D451C3AF-C182-BB47-A3C0-0AB666CF8761}" type="slidenum">
              <a:rPr lang="en-US" smtClean="0"/>
              <a:pPr/>
              <a:t>33</a:t>
            </a:fld>
            <a:endParaRPr lang="en-US" dirty="0"/>
          </a:p>
        </p:txBody>
      </p:sp>
      <p:sp>
        <p:nvSpPr>
          <p:cNvPr id="9" name="TextBox 8">
            <a:extLst>
              <a:ext uri="{FF2B5EF4-FFF2-40B4-BE49-F238E27FC236}">
                <a16:creationId xmlns:a16="http://schemas.microsoft.com/office/drawing/2014/main" id="{DDE8F94A-AC9E-064D-FA54-9944424CDAFB}"/>
              </a:ext>
            </a:extLst>
          </p:cNvPr>
          <p:cNvSpPr txBox="1"/>
          <p:nvPr/>
        </p:nvSpPr>
        <p:spPr>
          <a:xfrm>
            <a:off x="471947" y="122208"/>
            <a:ext cx="9368175" cy="523220"/>
          </a:xfrm>
          <a:prstGeom prst="rect">
            <a:avLst/>
          </a:prstGeom>
          <a:noFill/>
        </p:spPr>
        <p:txBody>
          <a:bodyPr wrap="square" rtlCol="0">
            <a:spAutoFit/>
          </a:bodyPr>
          <a:lstStyle/>
          <a:p>
            <a:r>
              <a:rPr lang="en-US" sz="2800" dirty="0"/>
              <a:t>Parameter Type: </a:t>
            </a:r>
            <a:r>
              <a:rPr lang="en-US" sz="2800" b="1" dirty="0"/>
              <a:t>customized </a:t>
            </a:r>
          </a:p>
        </p:txBody>
      </p:sp>
      <p:sp>
        <p:nvSpPr>
          <p:cNvPr id="10" name="TextBox 9">
            <a:extLst>
              <a:ext uri="{FF2B5EF4-FFF2-40B4-BE49-F238E27FC236}">
                <a16:creationId xmlns:a16="http://schemas.microsoft.com/office/drawing/2014/main" id="{37AD6571-1F3A-1541-ADFA-7C33C2277CFE}"/>
              </a:ext>
            </a:extLst>
          </p:cNvPr>
          <p:cNvSpPr txBox="1"/>
          <p:nvPr/>
        </p:nvSpPr>
        <p:spPr>
          <a:xfrm>
            <a:off x="555734" y="645428"/>
            <a:ext cx="11502916" cy="923330"/>
          </a:xfrm>
          <a:prstGeom prst="rect">
            <a:avLst/>
          </a:prstGeom>
          <a:noFill/>
        </p:spPr>
        <p:txBody>
          <a:bodyPr wrap="square" rtlCol="0">
            <a:spAutoFit/>
          </a:bodyPr>
          <a:lstStyle/>
          <a:p>
            <a:r>
              <a:rPr lang="en-US" dirty="0" err="1"/>
              <a:t>Pywr</a:t>
            </a:r>
            <a:r>
              <a:rPr lang="en-US" dirty="0"/>
              <a:t> developers give the ability to the modeler to write their own model parameters.</a:t>
            </a:r>
          </a:p>
          <a:p>
            <a:r>
              <a:rPr lang="en-US" dirty="0"/>
              <a:t>In this case, the “type” attribute must match the name of a python class the modeler must create where the operations made by this new parameter are defined</a:t>
            </a:r>
          </a:p>
        </p:txBody>
      </p:sp>
      <p:pic>
        <p:nvPicPr>
          <p:cNvPr id="3" name="Picture 2">
            <a:extLst>
              <a:ext uri="{FF2B5EF4-FFF2-40B4-BE49-F238E27FC236}">
                <a16:creationId xmlns:a16="http://schemas.microsoft.com/office/drawing/2014/main" id="{46C32273-EC99-5F8B-0BF4-0F81BBB2C78A}"/>
              </a:ext>
            </a:extLst>
          </p:cNvPr>
          <p:cNvPicPr/>
          <p:nvPr/>
        </p:nvPicPr>
        <p:blipFill rotWithShape="1">
          <a:blip r:embed="rId3"/>
          <a:srcRect l="4369" t="38397" r="73562" b="50720"/>
          <a:stretch/>
        </p:blipFill>
        <p:spPr>
          <a:xfrm>
            <a:off x="471947" y="2744666"/>
            <a:ext cx="5726672" cy="1510667"/>
          </a:xfrm>
          <a:prstGeom prst="rect">
            <a:avLst/>
          </a:prstGeom>
          <a:ln>
            <a:noFill/>
          </a:ln>
        </p:spPr>
      </p:pic>
      <p:pic>
        <p:nvPicPr>
          <p:cNvPr id="7" name="Picture 6">
            <a:extLst>
              <a:ext uri="{FF2B5EF4-FFF2-40B4-BE49-F238E27FC236}">
                <a16:creationId xmlns:a16="http://schemas.microsoft.com/office/drawing/2014/main" id="{F7CBB4B9-1267-9147-F519-10023F977DEC}"/>
              </a:ext>
            </a:extLst>
          </p:cNvPr>
          <p:cNvPicPr/>
          <p:nvPr/>
        </p:nvPicPr>
        <p:blipFill rotWithShape="1">
          <a:blip r:embed="rId4" cstate="screen">
            <a:extLst>
              <a:ext uri="{28A0092B-C50C-407E-A947-70E740481C1C}">
                <a14:useLocalDpi xmlns:a14="http://schemas.microsoft.com/office/drawing/2010/main"/>
              </a:ext>
            </a:extLst>
          </a:blip>
          <a:srcRect l="-6708" r="-6271" b="22727"/>
          <a:stretch/>
        </p:blipFill>
        <p:spPr bwMode="auto">
          <a:xfrm>
            <a:off x="5688106" y="1830368"/>
            <a:ext cx="6439764" cy="3673751"/>
          </a:xfrm>
          <a:prstGeom prst="rect">
            <a:avLst/>
          </a:prstGeom>
          <a:solidFill>
            <a:schemeClr val="bg1"/>
          </a:solid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8" name="Oval 7">
            <a:extLst>
              <a:ext uri="{FF2B5EF4-FFF2-40B4-BE49-F238E27FC236}">
                <a16:creationId xmlns:a16="http://schemas.microsoft.com/office/drawing/2014/main" id="{D44F1E9D-1C8F-B9B4-3F88-F2E0B00EC273}"/>
              </a:ext>
            </a:extLst>
          </p:cNvPr>
          <p:cNvSpPr/>
          <p:nvPr/>
        </p:nvSpPr>
        <p:spPr>
          <a:xfrm>
            <a:off x="2622176" y="3301253"/>
            <a:ext cx="2460812" cy="490818"/>
          </a:xfrm>
          <a:prstGeom prst="ellipse">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BAD96A8-A38D-D5D3-3DE2-B63C5CDFCCEC}"/>
              </a:ext>
            </a:extLst>
          </p:cNvPr>
          <p:cNvSpPr/>
          <p:nvPr/>
        </p:nvSpPr>
        <p:spPr>
          <a:xfrm>
            <a:off x="6307192" y="1846569"/>
            <a:ext cx="2460812" cy="490818"/>
          </a:xfrm>
          <a:prstGeom prst="ellipse">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08B9AA6-BF04-0D70-328A-DB7D318ACE9C}"/>
              </a:ext>
            </a:extLst>
          </p:cNvPr>
          <p:cNvSpPr txBox="1"/>
          <p:nvPr/>
        </p:nvSpPr>
        <p:spPr>
          <a:xfrm>
            <a:off x="817387" y="4521457"/>
            <a:ext cx="4391306" cy="923330"/>
          </a:xfrm>
          <a:prstGeom prst="rect">
            <a:avLst/>
          </a:prstGeom>
          <a:noFill/>
          <a:ln w="34925">
            <a:solidFill>
              <a:srgbClr val="FF0000"/>
            </a:solidFill>
          </a:ln>
        </p:spPr>
        <p:txBody>
          <a:bodyPr wrap="square" rtlCol="0">
            <a:spAutoFit/>
          </a:bodyPr>
          <a:lstStyle/>
          <a:p>
            <a:pPr algn="ctr"/>
            <a:r>
              <a:rPr lang="en-US" b="1" dirty="0"/>
              <a:t>More details on customized parameters, and their use in OWF model, will be provided in the last training session.</a:t>
            </a:r>
          </a:p>
        </p:txBody>
      </p:sp>
      <p:sp>
        <p:nvSpPr>
          <p:cNvPr id="11" name="Text Placeholder 12">
            <a:extLst>
              <a:ext uri="{FF2B5EF4-FFF2-40B4-BE49-F238E27FC236}">
                <a16:creationId xmlns:a16="http://schemas.microsoft.com/office/drawing/2014/main" id="{B5B51F0B-9663-D9F4-DA1D-C957A870D56C}"/>
              </a:ext>
            </a:extLst>
          </p:cNvPr>
          <p:cNvSpPr>
            <a:spLocks noGrp="1"/>
          </p:cNvSpPr>
          <p:nvPr>
            <p:ph type="body" sz="quarter" idx="14"/>
          </p:nvPr>
        </p:nvSpPr>
        <p:spPr>
          <a:xfrm>
            <a:off x="7232650" y="6427788"/>
            <a:ext cx="3749675" cy="201612"/>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162613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D13EC38-2D0D-50BE-0B06-AC726D2E9123}"/>
              </a:ext>
            </a:extLst>
          </p:cNvPr>
          <p:cNvSpPr>
            <a:spLocks noGrp="1"/>
          </p:cNvSpPr>
          <p:nvPr>
            <p:ph type="sldNum" sz="quarter" idx="15"/>
          </p:nvPr>
        </p:nvSpPr>
        <p:spPr/>
        <p:txBody>
          <a:bodyPr/>
          <a:lstStyle/>
          <a:p>
            <a:r>
              <a:rPr lang="en-US"/>
              <a:t>Page </a:t>
            </a:r>
            <a:fld id="{D451C3AF-C182-BB47-A3C0-0AB666CF8761}" type="slidenum">
              <a:rPr lang="en-US" smtClean="0"/>
              <a:pPr/>
              <a:t>34</a:t>
            </a:fld>
            <a:endParaRPr lang="en-US" dirty="0"/>
          </a:p>
        </p:txBody>
      </p:sp>
      <p:sp>
        <p:nvSpPr>
          <p:cNvPr id="8" name="TextBox 7">
            <a:extLst>
              <a:ext uri="{FF2B5EF4-FFF2-40B4-BE49-F238E27FC236}">
                <a16:creationId xmlns:a16="http://schemas.microsoft.com/office/drawing/2014/main" id="{806BFEBB-B915-65F3-E12A-B1954730FACB}"/>
              </a:ext>
            </a:extLst>
          </p:cNvPr>
          <p:cNvSpPr txBox="1"/>
          <p:nvPr/>
        </p:nvSpPr>
        <p:spPr>
          <a:xfrm>
            <a:off x="371095" y="122208"/>
            <a:ext cx="9368175" cy="523220"/>
          </a:xfrm>
          <a:prstGeom prst="rect">
            <a:avLst/>
          </a:prstGeom>
          <a:noFill/>
        </p:spPr>
        <p:txBody>
          <a:bodyPr wrap="square" rtlCol="0">
            <a:spAutoFit/>
          </a:bodyPr>
          <a:lstStyle/>
          <a:p>
            <a:r>
              <a:rPr lang="en-US" sz="2800" dirty="0"/>
              <a:t>Parameter Type: </a:t>
            </a:r>
            <a:r>
              <a:rPr lang="en-US" sz="2800" b="1" dirty="0"/>
              <a:t>Monthly profile </a:t>
            </a:r>
            <a:r>
              <a:rPr lang="en-US" sz="2800" b="1" dirty="0">
                <a:solidFill>
                  <a:srgbClr val="FF0000"/>
                </a:solidFill>
              </a:rPr>
              <a:t>(not used in OWF)</a:t>
            </a:r>
          </a:p>
        </p:txBody>
      </p:sp>
      <p:sp>
        <p:nvSpPr>
          <p:cNvPr id="9" name="TextBox 8">
            <a:extLst>
              <a:ext uri="{FF2B5EF4-FFF2-40B4-BE49-F238E27FC236}">
                <a16:creationId xmlns:a16="http://schemas.microsoft.com/office/drawing/2014/main" id="{F2C01ACE-F472-817B-5318-2E9F22F5B0A6}"/>
              </a:ext>
            </a:extLst>
          </p:cNvPr>
          <p:cNvSpPr txBox="1"/>
          <p:nvPr/>
        </p:nvSpPr>
        <p:spPr>
          <a:xfrm>
            <a:off x="304800" y="812800"/>
            <a:ext cx="11610109" cy="646331"/>
          </a:xfrm>
          <a:prstGeom prst="rect">
            <a:avLst/>
          </a:prstGeom>
          <a:noFill/>
        </p:spPr>
        <p:txBody>
          <a:bodyPr wrap="square" rtlCol="0">
            <a:spAutoFit/>
          </a:bodyPr>
          <a:lstStyle/>
          <a:p>
            <a:r>
              <a:rPr lang="en-US" dirty="0"/>
              <a:t>Monthly profile parameter are used to represent variables that depend on the calendar month. The value of this parameter is constant for all days within the same calendar month, and vary from calendar month to calendar month.</a:t>
            </a:r>
          </a:p>
        </p:txBody>
      </p:sp>
      <p:sp>
        <p:nvSpPr>
          <p:cNvPr id="10" name="TextBox 9">
            <a:extLst>
              <a:ext uri="{FF2B5EF4-FFF2-40B4-BE49-F238E27FC236}">
                <a16:creationId xmlns:a16="http://schemas.microsoft.com/office/drawing/2014/main" id="{86DC47B4-D5C0-0617-BFBD-DF22C847C7A6}"/>
              </a:ext>
            </a:extLst>
          </p:cNvPr>
          <p:cNvSpPr txBox="1"/>
          <p:nvPr/>
        </p:nvSpPr>
        <p:spPr>
          <a:xfrm>
            <a:off x="109944" y="5329892"/>
            <a:ext cx="11610109" cy="369332"/>
          </a:xfrm>
          <a:prstGeom prst="rect">
            <a:avLst/>
          </a:prstGeom>
          <a:noFill/>
        </p:spPr>
        <p:txBody>
          <a:bodyPr wrap="square" rtlCol="0">
            <a:spAutoFit/>
          </a:bodyPr>
          <a:lstStyle/>
          <a:p>
            <a:r>
              <a:rPr lang="en-US" i="1" dirty="0"/>
              <a:t>Example of monthly profile parameter: the extraction rate of Tait well </a:t>
            </a:r>
          </a:p>
        </p:txBody>
      </p:sp>
      <p:sp>
        <p:nvSpPr>
          <p:cNvPr id="11" name="TextBox 10">
            <a:extLst>
              <a:ext uri="{FF2B5EF4-FFF2-40B4-BE49-F238E27FC236}">
                <a16:creationId xmlns:a16="http://schemas.microsoft.com/office/drawing/2014/main" id="{9912B0C6-C113-A842-C233-B47779EF45D1}"/>
              </a:ext>
            </a:extLst>
          </p:cNvPr>
          <p:cNvSpPr txBox="1"/>
          <p:nvPr/>
        </p:nvSpPr>
        <p:spPr>
          <a:xfrm>
            <a:off x="3878046" y="1547743"/>
            <a:ext cx="8104403" cy="2308324"/>
          </a:xfrm>
          <a:prstGeom prst="rect">
            <a:avLst/>
          </a:prstGeom>
          <a:noFill/>
        </p:spPr>
        <p:txBody>
          <a:bodyPr wrap="square" rtlCol="0">
            <a:spAutoFit/>
          </a:bodyPr>
          <a:lstStyle/>
          <a:p>
            <a:r>
              <a:rPr lang="en-US" dirty="0"/>
              <a:t>“</a:t>
            </a:r>
            <a:r>
              <a:rPr lang="en-US" i="1" dirty="0"/>
              <a:t>values</a:t>
            </a:r>
            <a:r>
              <a:rPr lang="en-US" dirty="0"/>
              <a:t>”: a set of 12 values giving the values taken by the parameter for during specific calendar month. The first value is for January while the last value is for December.</a:t>
            </a:r>
          </a:p>
          <a:p>
            <a:endParaRPr lang="en-US" dirty="0"/>
          </a:p>
          <a:p>
            <a:r>
              <a:rPr lang="en-US" b="1" dirty="0"/>
              <a:t>Note:</a:t>
            </a:r>
            <a:r>
              <a:rPr lang="en-US" dirty="0"/>
              <a:t> a “</a:t>
            </a:r>
            <a:r>
              <a:rPr lang="en-US" dirty="0" err="1"/>
              <a:t>dailyprofile</a:t>
            </a:r>
            <a:r>
              <a:rPr lang="en-US" dirty="0"/>
              <a:t>” parameter also exists (although not used in SCWSM). Similar to the “</a:t>
            </a:r>
            <a:r>
              <a:rPr lang="en-US" i="1" dirty="0" err="1"/>
              <a:t>monthlyprofile</a:t>
            </a:r>
            <a:r>
              <a:rPr lang="en-US" i="1" dirty="0"/>
              <a:t>”</a:t>
            </a:r>
            <a:r>
              <a:rPr lang="en-US" dirty="0"/>
              <a:t> parameter, the “value” attribute contains in this case 366 values (first value being January 1</a:t>
            </a:r>
            <a:r>
              <a:rPr lang="en-US" baseline="30000" dirty="0"/>
              <a:t>st</a:t>
            </a:r>
            <a:r>
              <a:rPr lang="en-US" dirty="0"/>
              <a:t> while the 365</a:t>
            </a:r>
            <a:r>
              <a:rPr lang="en-US" baseline="30000" dirty="0"/>
              <a:t>th</a:t>
            </a:r>
            <a:r>
              <a:rPr lang="en-US" dirty="0"/>
              <a:t> (or 366</a:t>
            </a:r>
            <a:r>
              <a:rPr lang="en-US" baseline="30000" dirty="0"/>
              <a:t>th</a:t>
            </a:r>
            <a:r>
              <a:rPr lang="en-US" dirty="0"/>
              <a:t> during leap year) is December 31</a:t>
            </a:r>
            <a:r>
              <a:rPr lang="en-US" baseline="30000" dirty="0"/>
              <a:t>st</a:t>
            </a:r>
            <a:r>
              <a:rPr lang="en-US" dirty="0"/>
              <a:t>.</a:t>
            </a:r>
          </a:p>
        </p:txBody>
      </p:sp>
      <p:pic>
        <p:nvPicPr>
          <p:cNvPr id="3" name="Picture 2">
            <a:extLst>
              <a:ext uri="{FF2B5EF4-FFF2-40B4-BE49-F238E27FC236}">
                <a16:creationId xmlns:a16="http://schemas.microsoft.com/office/drawing/2014/main" id="{AECBF904-D8BA-EA3B-D698-9D418384FA50}"/>
              </a:ext>
            </a:extLst>
          </p:cNvPr>
          <p:cNvPicPr>
            <a:picLocks noChangeAspect="1"/>
          </p:cNvPicPr>
          <p:nvPr/>
        </p:nvPicPr>
        <p:blipFill>
          <a:blip r:embed="rId2"/>
          <a:stretch>
            <a:fillRect/>
          </a:stretch>
        </p:blipFill>
        <p:spPr>
          <a:xfrm>
            <a:off x="471947" y="1449198"/>
            <a:ext cx="3238952" cy="3705742"/>
          </a:xfrm>
          <a:prstGeom prst="rect">
            <a:avLst/>
          </a:prstGeom>
        </p:spPr>
      </p:pic>
      <p:sp>
        <p:nvSpPr>
          <p:cNvPr id="6" name="Text Placeholder 12">
            <a:extLst>
              <a:ext uri="{FF2B5EF4-FFF2-40B4-BE49-F238E27FC236}">
                <a16:creationId xmlns:a16="http://schemas.microsoft.com/office/drawing/2014/main" id="{A1A168F7-29AD-8592-D4B7-1D010744FC01}"/>
              </a:ext>
            </a:extLst>
          </p:cNvPr>
          <p:cNvSpPr>
            <a:spLocks noGrp="1"/>
          </p:cNvSpPr>
          <p:nvPr>
            <p:ph type="body" sz="quarter" idx="14"/>
          </p:nvPr>
        </p:nvSpPr>
        <p:spPr>
          <a:xfrm>
            <a:off x="7232650" y="6427788"/>
            <a:ext cx="3749675" cy="201612"/>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2434291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C47941-52C0-FB9B-20A1-57AB0BAAC134}"/>
              </a:ext>
            </a:extLst>
          </p:cNvPr>
          <p:cNvSpPr>
            <a:spLocks noGrp="1"/>
          </p:cNvSpPr>
          <p:nvPr>
            <p:ph type="sldNum" sz="quarter" idx="15"/>
          </p:nvPr>
        </p:nvSpPr>
        <p:spPr/>
        <p:txBody>
          <a:bodyPr/>
          <a:lstStyle/>
          <a:p>
            <a:r>
              <a:rPr lang="en-US"/>
              <a:t>Page </a:t>
            </a:r>
            <a:fld id="{D451C3AF-C182-BB47-A3C0-0AB666CF8761}" type="slidenum">
              <a:rPr lang="en-US" smtClean="0"/>
              <a:pPr/>
              <a:t>35</a:t>
            </a:fld>
            <a:endParaRPr lang="en-US" dirty="0"/>
          </a:p>
        </p:txBody>
      </p:sp>
      <p:sp>
        <p:nvSpPr>
          <p:cNvPr id="6" name="TextBox 5">
            <a:extLst>
              <a:ext uri="{FF2B5EF4-FFF2-40B4-BE49-F238E27FC236}">
                <a16:creationId xmlns:a16="http://schemas.microsoft.com/office/drawing/2014/main" id="{B6371AE1-FE47-88E7-8AA8-C9187D7C6609}"/>
              </a:ext>
            </a:extLst>
          </p:cNvPr>
          <p:cNvSpPr txBox="1"/>
          <p:nvPr/>
        </p:nvSpPr>
        <p:spPr>
          <a:xfrm>
            <a:off x="471947" y="122208"/>
            <a:ext cx="9368175" cy="523220"/>
          </a:xfrm>
          <a:prstGeom prst="rect">
            <a:avLst/>
          </a:prstGeom>
          <a:noFill/>
        </p:spPr>
        <p:txBody>
          <a:bodyPr wrap="square" rtlCol="0">
            <a:spAutoFit/>
          </a:bodyPr>
          <a:lstStyle/>
          <a:p>
            <a:r>
              <a:rPr lang="en-US" sz="2800" dirty="0"/>
              <a:t>Parameter Type: </a:t>
            </a:r>
            <a:r>
              <a:rPr lang="en-US" sz="2800" b="1" dirty="0" err="1"/>
              <a:t>DivisionParameter</a:t>
            </a:r>
            <a:r>
              <a:rPr lang="en-US" sz="2800" b="1" dirty="0"/>
              <a:t> </a:t>
            </a:r>
            <a:r>
              <a:rPr lang="en-US" sz="2800" b="1" dirty="0">
                <a:solidFill>
                  <a:srgbClr val="FF0000"/>
                </a:solidFill>
              </a:rPr>
              <a:t>(not used in OWF)</a:t>
            </a:r>
            <a:endParaRPr lang="en-US" sz="2800" b="1" dirty="0"/>
          </a:p>
        </p:txBody>
      </p:sp>
      <p:sp>
        <p:nvSpPr>
          <p:cNvPr id="10" name="TextBox 9">
            <a:extLst>
              <a:ext uri="{FF2B5EF4-FFF2-40B4-BE49-F238E27FC236}">
                <a16:creationId xmlns:a16="http://schemas.microsoft.com/office/drawing/2014/main" id="{0E8D6C71-4AAA-892A-3D94-67246E43C5CF}"/>
              </a:ext>
            </a:extLst>
          </p:cNvPr>
          <p:cNvSpPr txBox="1"/>
          <p:nvPr/>
        </p:nvSpPr>
        <p:spPr>
          <a:xfrm>
            <a:off x="413164" y="4456128"/>
            <a:ext cx="5383235" cy="338554"/>
          </a:xfrm>
          <a:prstGeom prst="rect">
            <a:avLst/>
          </a:prstGeom>
          <a:noFill/>
        </p:spPr>
        <p:txBody>
          <a:bodyPr wrap="square" rtlCol="0">
            <a:spAutoFit/>
          </a:bodyPr>
          <a:lstStyle/>
          <a:p>
            <a:pPr algn="ctr"/>
            <a:r>
              <a:rPr lang="en-US" sz="1600" i="1" dirty="0"/>
              <a:t>Example of ‘division’ parameter</a:t>
            </a:r>
          </a:p>
        </p:txBody>
      </p:sp>
      <p:sp>
        <p:nvSpPr>
          <p:cNvPr id="11" name="TextBox 10">
            <a:extLst>
              <a:ext uri="{FF2B5EF4-FFF2-40B4-BE49-F238E27FC236}">
                <a16:creationId xmlns:a16="http://schemas.microsoft.com/office/drawing/2014/main" id="{0B5BA2A9-CE07-3A64-2DF3-449C7134FE4C}"/>
              </a:ext>
            </a:extLst>
          </p:cNvPr>
          <p:cNvSpPr txBox="1"/>
          <p:nvPr/>
        </p:nvSpPr>
        <p:spPr>
          <a:xfrm>
            <a:off x="471946" y="814705"/>
            <a:ext cx="10546573" cy="369332"/>
          </a:xfrm>
          <a:prstGeom prst="rect">
            <a:avLst/>
          </a:prstGeom>
          <a:noFill/>
        </p:spPr>
        <p:txBody>
          <a:bodyPr wrap="square" rtlCol="0">
            <a:spAutoFit/>
          </a:bodyPr>
          <a:lstStyle/>
          <a:p>
            <a:r>
              <a:rPr lang="en-US" dirty="0"/>
              <a:t>Division parameters are used to calculated between two values (“numerator” and “denominator”)</a:t>
            </a:r>
          </a:p>
        </p:txBody>
      </p:sp>
      <p:pic>
        <p:nvPicPr>
          <p:cNvPr id="4" name="Picture 3">
            <a:extLst>
              <a:ext uri="{FF2B5EF4-FFF2-40B4-BE49-F238E27FC236}">
                <a16:creationId xmlns:a16="http://schemas.microsoft.com/office/drawing/2014/main" id="{D31F3371-990F-C6ED-6806-AC28FCD46B51}"/>
              </a:ext>
            </a:extLst>
          </p:cNvPr>
          <p:cNvPicPr>
            <a:picLocks noChangeAspect="1"/>
          </p:cNvPicPr>
          <p:nvPr/>
        </p:nvPicPr>
        <p:blipFill>
          <a:blip r:embed="rId2"/>
          <a:stretch>
            <a:fillRect/>
          </a:stretch>
        </p:blipFill>
        <p:spPr>
          <a:xfrm>
            <a:off x="1203039" y="1677850"/>
            <a:ext cx="4898536" cy="2335349"/>
          </a:xfrm>
          <a:prstGeom prst="rect">
            <a:avLst/>
          </a:prstGeom>
        </p:spPr>
      </p:pic>
      <p:sp>
        <p:nvSpPr>
          <p:cNvPr id="8" name="Text Placeholder 12">
            <a:extLst>
              <a:ext uri="{FF2B5EF4-FFF2-40B4-BE49-F238E27FC236}">
                <a16:creationId xmlns:a16="http://schemas.microsoft.com/office/drawing/2014/main" id="{4CD8C3F1-0D03-AAAC-2FAC-A20ED03CE81A}"/>
              </a:ext>
            </a:extLst>
          </p:cNvPr>
          <p:cNvSpPr>
            <a:spLocks noGrp="1"/>
          </p:cNvSpPr>
          <p:nvPr>
            <p:ph type="body" sz="quarter" idx="14"/>
          </p:nvPr>
        </p:nvSpPr>
        <p:spPr>
          <a:xfrm>
            <a:off x="7232650" y="6427788"/>
            <a:ext cx="3749675" cy="201612"/>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336699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999BCF6-8925-3CB3-55F6-D3DD75DD6992}"/>
              </a:ext>
            </a:extLst>
          </p:cNvPr>
          <p:cNvPicPr>
            <a:picLocks noChangeAspect="1"/>
          </p:cNvPicPr>
          <p:nvPr/>
        </p:nvPicPr>
        <p:blipFill rotWithShape="1">
          <a:blip r:embed="rId2"/>
          <a:srcRect r="35829"/>
          <a:stretch/>
        </p:blipFill>
        <p:spPr>
          <a:xfrm>
            <a:off x="7400558" y="4185493"/>
            <a:ext cx="4818017" cy="1943670"/>
          </a:xfrm>
          <a:prstGeom prst="rect">
            <a:avLst/>
          </a:prstGeom>
        </p:spPr>
      </p:pic>
      <p:sp>
        <p:nvSpPr>
          <p:cNvPr id="5" name="Slide Number Placeholder 4">
            <a:extLst>
              <a:ext uri="{FF2B5EF4-FFF2-40B4-BE49-F238E27FC236}">
                <a16:creationId xmlns:a16="http://schemas.microsoft.com/office/drawing/2014/main" id="{988366F0-A81E-D654-DE0F-0F0947E4066C}"/>
              </a:ext>
            </a:extLst>
          </p:cNvPr>
          <p:cNvSpPr>
            <a:spLocks noGrp="1"/>
          </p:cNvSpPr>
          <p:nvPr>
            <p:ph type="sldNum" sz="quarter" idx="15"/>
          </p:nvPr>
        </p:nvSpPr>
        <p:spPr/>
        <p:txBody>
          <a:bodyPr/>
          <a:lstStyle/>
          <a:p>
            <a:r>
              <a:rPr lang="en-US"/>
              <a:t>Page </a:t>
            </a:r>
            <a:fld id="{D451C3AF-C182-BB47-A3C0-0AB666CF8761}" type="slidenum">
              <a:rPr lang="en-US" smtClean="0"/>
              <a:pPr/>
              <a:t>36</a:t>
            </a:fld>
            <a:endParaRPr lang="en-US" dirty="0"/>
          </a:p>
        </p:txBody>
      </p:sp>
      <p:sp>
        <p:nvSpPr>
          <p:cNvPr id="8" name="TextBox 7">
            <a:extLst>
              <a:ext uri="{FF2B5EF4-FFF2-40B4-BE49-F238E27FC236}">
                <a16:creationId xmlns:a16="http://schemas.microsoft.com/office/drawing/2014/main" id="{FAB9FDDF-443E-3619-BCBF-3C2D1E7322B2}"/>
              </a:ext>
            </a:extLst>
          </p:cNvPr>
          <p:cNvSpPr txBox="1"/>
          <p:nvPr/>
        </p:nvSpPr>
        <p:spPr>
          <a:xfrm>
            <a:off x="471947" y="122208"/>
            <a:ext cx="9368175" cy="523220"/>
          </a:xfrm>
          <a:prstGeom prst="rect">
            <a:avLst/>
          </a:prstGeom>
          <a:noFill/>
        </p:spPr>
        <p:txBody>
          <a:bodyPr wrap="square" rtlCol="0">
            <a:spAutoFit/>
          </a:bodyPr>
          <a:lstStyle/>
          <a:p>
            <a:r>
              <a:rPr lang="en-US" sz="2800" dirty="0"/>
              <a:t>Parameter Type: </a:t>
            </a:r>
            <a:r>
              <a:rPr lang="en-US" sz="2800" b="1" dirty="0"/>
              <a:t>Interpolated Volume </a:t>
            </a:r>
            <a:r>
              <a:rPr lang="en-US" sz="2800" b="1" dirty="0">
                <a:solidFill>
                  <a:srgbClr val="FF0000"/>
                </a:solidFill>
              </a:rPr>
              <a:t>(not used in OWF)</a:t>
            </a:r>
            <a:endParaRPr lang="en-US" sz="2800" b="1" dirty="0"/>
          </a:p>
        </p:txBody>
      </p:sp>
      <p:sp>
        <p:nvSpPr>
          <p:cNvPr id="9" name="TextBox 8">
            <a:extLst>
              <a:ext uri="{FF2B5EF4-FFF2-40B4-BE49-F238E27FC236}">
                <a16:creationId xmlns:a16="http://schemas.microsoft.com/office/drawing/2014/main" id="{45607458-B3C1-5546-9C5A-9873373021A5}"/>
              </a:ext>
            </a:extLst>
          </p:cNvPr>
          <p:cNvSpPr txBox="1"/>
          <p:nvPr/>
        </p:nvSpPr>
        <p:spPr>
          <a:xfrm>
            <a:off x="482674" y="537624"/>
            <a:ext cx="11781013" cy="338554"/>
          </a:xfrm>
          <a:prstGeom prst="rect">
            <a:avLst/>
          </a:prstGeom>
          <a:noFill/>
        </p:spPr>
        <p:txBody>
          <a:bodyPr wrap="square">
            <a:spAutoFit/>
          </a:bodyPr>
          <a:lstStyle/>
          <a:p>
            <a:r>
              <a:rPr lang="en-US" sz="1600" dirty="0" err="1"/>
              <a:t>InterpolatedVolume</a:t>
            </a:r>
            <a:r>
              <a:rPr lang="en-US" sz="1600" dirty="0"/>
              <a:t> parameters are used estimate reservoir area or level from the reservoir volume.</a:t>
            </a:r>
          </a:p>
        </p:txBody>
      </p:sp>
      <p:sp>
        <p:nvSpPr>
          <p:cNvPr id="10" name="TextBox 9">
            <a:extLst>
              <a:ext uri="{FF2B5EF4-FFF2-40B4-BE49-F238E27FC236}">
                <a16:creationId xmlns:a16="http://schemas.microsoft.com/office/drawing/2014/main" id="{D83C54DE-729F-B99C-6146-1A7A3D30206E}"/>
              </a:ext>
            </a:extLst>
          </p:cNvPr>
          <p:cNvSpPr txBox="1"/>
          <p:nvPr/>
        </p:nvSpPr>
        <p:spPr>
          <a:xfrm>
            <a:off x="108811" y="4321076"/>
            <a:ext cx="7265172" cy="2308324"/>
          </a:xfrm>
          <a:prstGeom prst="rect">
            <a:avLst/>
          </a:prstGeom>
          <a:solidFill>
            <a:schemeClr val="bg1"/>
          </a:solidFill>
        </p:spPr>
        <p:txBody>
          <a:bodyPr wrap="square" rtlCol="0">
            <a:spAutoFit/>
          </a:bodyPr>
          <a:lstStyle/>
          <a:p>
            <a:r>
              <a:rPr lang="en-US" dirty="0"/>
              <a:t>-    “</a:t>
            </a:r>
            <a:r>
              <a:rPr lang="en-US" i="1" dirty="0"/>
              <a:t>node</a:t>
            </a:r>
            <a:r>
              <a:rPr lang="en-US" dirty="0"/>
              <a:t>”: name of the storage node from which the volume will be used to predict the area</a:t>
            </a:r>
          </a:p>
          <a:p>
            <a:pPr marL="285750" indent="-285750">
              <a:buFontTx/>
              <a:buChar char="-"/>
            </a:pPr>
            <a:r>
              <a:rPr lang="en-US" dirty="0"/>
              <a:t>The storage / elevation / area curves are read from an input file. “</a:t>
            </a:r>
            <a:r>
              <a:rPr lang="en-US" i="1" dirty="0"/>
              <a:t>volumes</a:t>
            </a:r>
            <a:r>
              <a:rPr lang="en-US" dirty="0"/>
              <a:t>” and “</a:t>
            </a:r>
            <a:r>
              <a:rPr lang="en-US" i="1" dirty="0"/>
              <a:t>values</a:t>
            </a:r>
            <a:r>
              <a:rPr lang="en-US" dirty="0"/>
              <a:t>” attributes define the path to the file (i.e., “</a:t>
            </a:r>
            <a:r>
              <a:rPr lang="en-US" i="1" dirty="0" err="1"/>
              <a:t>url</a:t>
            </a:r>
            <a:r>
              <a:rPr lang="en-US" i="1" dirty="0"/>
              <a:t>”</a:t>
            </a:r>
            <a:r>
              <a:rPr lang="en-US" dirty="0"/>
              <a:t>) and the name of the “</a:t>
            </a:r>
            <a:r>
              <a:rPr lang="en-US" i="1" dirty="0"/>
              <a:t>column</a:t>
            </a:r>
            <a:r>
              <a:rPr lang="en-US" dirty="0"/>
              <a:t>” where the find the relevant data.</a:t>
            </a:r>
          </a:p>
          <a:p>
            <a:pPr marL="285750" indent="-285750">
              <a:buFontTx/>
              <a:buChar char="-"/>
            </a:pPr>
            <a:r>
              <a:rPr lang="en-US" dirty="0"/>
              <a:t>“</a:t>
            </a:r>
            <a:r>
              <a:rPr lang="en-US" i="1" dirty="0" err="1"/>
              <a:t>interp_kwargs</a:t>
            </a:r>
            <a:r>
              <a:rPr lang="en-US" dirty="0"/>
              <a:t>” allows to choose the type of interpolation the user wants to use (e.g., linear, cubic spline, …)</a:t>
            </a:r>
            <a:br>
              <a:rPr lang="en-US" dirty="0"/>
            </a:br>
            <a:endParaRPr lang="en-US" dirty="0"/>
          </a:p>
        </p:txBody>
      </p:sp>
      <p:sp>
        <p:nvSpPr>
          <p:cNvPr id="12" name="TextBox 11">
            <a:extLst>
              <a:ext uri="{FF2B5EF4-FFF2-40B4-BE49-F238E27FC236}">
                <a16:creationId xmlns:a16="http://schemas.microsoft.com/office/drawing/2014/main" id="{37FB5495-A602-B268-C43A-094B81A9310A}"/>
              </a:ext>
            </a:extLst>
          </p:cNvPr>
          <p:cNvSpPr txBox="1"/>
          <p:nvPr/>
        </p:nvSpPr>
        <p:spPr>
          <a:xfrm>
            <a:off x="560439" y="4075766"/>
            <a:ext cx="7738478" cy="307777"/>
          </a:xfrm>
          <a:prstGeom prst="rect">
            <a:avLst/>
          </a:prstGeom>
          <a:noFill/>
        </p:spPr>
        <p:txBody>
          <a:bodyPr wrap="square">
            <a:spAutoFit/>
          </a:bodyPr>
          <a:lstStyle/>
          <a:p>
            <a:pPr algn="ctr"/>
            <a:r>
              <a:rPr lang="en-US" sz="1400" i="1" dirty="0"/>
              <a:t>Example of the “</a:t>
            </a:r>
            <a:r>
              <a:rPr lang="en-US" sz="1400" i="1" dirty="0" err="1"/>
              <a:t>loch_lomond_area</a:t>
            </a:r>
            <a:r>
              <a:rPr lang="en-US" sz="1400" i="1" dirty="0"/>
              <a:t>” parameter</a:t>
            </a:r>
          </a:p>
        </p:txBody>
      </p:sp>
      <p:sp>
        <p:nvSpPr>
          <p:cNvPr id="16" name="TextBox 15">
            <a:extLst>
              <a:ext uri="{FF2B5EF4-FFF2-40B4-BE49-F238E27FC236}">
                <a16:creationId xmlns:a16="http://schemas.microsoft.com/office/drawing/2014/main" id="{D6C3C3E5-8D07-D3AA-5182-D6ADBBB21E6D}"/>
              </a:ext>
            </a:extLst>
          </p:cNvPr>
          <p:cNvSpPr txBox="1"/>
          <p:nvPr/>
        </p:nvSpPr>
        <p:spPr>
          <a:xfrm>
            <a:off x="7965647" y="3922143"/>
            <a:ext cx="4092485" cy="276999"/>
          </a:xfrm>
          <a:prstGeom prst="rect">
            <a:avLst/>
          </a:prstGeom>
          <a:noFill/>
        </p:spPr>
        <p:txBody>
          <a:bodyPr wrap="square">
            <a:spAutoFit/>
          </a:bodyPr>
          <a:lstStyle/>
          <a:p>
            <a:r>
              <a:rPr lang="en-US" sz="1200" i="1" dirty="0"/>
              <a:t>Loch Lomond Reservoir Stage_Storage_Area_Bathymetry.csv</a:t>
            </a:r>
          </a:p>
        </p:txBody>
      </p:sp>
      <p:sp>
        <p:nvSpPr>
          <p:cNvPr id="18" name="TextBox 17">
            <a:extLst>
              <a:ext uri="{FF2B5EF4-FFF2-40B4-BE49-F238E27FC236}">
                <a16:creationId xmlns:a16="http://schemas.microsoft.com/office/drawing/2014/main" id="{6AC209AC-8489-52A2-370A-2B27290FCBF7}"/>
              </a:ext>
            </a:extLst>
          </p:cNvPr>
          <p:cNvSpPr txBox="1"/>
          <p:nvPr/>
        </p:nvSpPr>
        <p:spPr>
          <a:xfrm>
            <a:off x="8716734" y="6148256"/>
            <a:ext cx="3749041" cy="276999"/>
          </a:xfrm>
          <a:prstGeom prst="rect">
            <a:avLst/>
          </a:prstGeom>
          <a:noFill/>
        </p:spPr>
        <p:txBody>
          <a:bodyPr wrap="square">
            <a:spAutoFit/>
          </a:bodyPr>
          <a:lstStyle/>
          <a:p>
            <a:r>
              <a:rPr lang="en-US" sz="1200" i="1" dirty="0"/>
              <a:t>Storage node “</a:t>
            </a:r>
            <a:r>
              <a:rPr lang="en-US" sz="1200" i="1" dirty="0" err="1"/>
              <a:t>ll_reservoir</a:t>
            </a:r>
            <a:r>
              <a:rPr lang="en-US" sz="1200" i="1" dirty="0"/>
              <a:t>”</a:t>
            </a:r>
          </a:p>
        </p:txBody>
      </p:sp>
      <p:sp>
        <p:nvSpPr>
          <p:cNvPr id="19" name="Oval 18">
            <a:extLst>
              <a:ext uri="{FF2B5EF4-FFF2-40B4-BE49-F238E27FC236}">
                <a16:creationId xmlns:a16="http://schemas.microsoft.com/office/drawing/2014/main" id="{7DCC2A88-5269-D532-8146-53D08E1025F7}"/>
              </a:ext>
            </a:extLst>
          </p:cNvPr>
          <p:cNvSpPr/>
          <p:nvPr/>
        </p:nvSpPr>
        <p:spPr>
          <a:xfrm>
            <a:off x="8298917" y="5475238"/>
            <a:ext cx="1541417" cy="2769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F8CC8D7-628B-1111-D0AF-D6F6E48B8835}"/>
              </a:ext>
            </a:extLst>
          </p:cNvPr>
          <p:cNvPicPr>
            <a:picLocks noChangeAspect="1"/>
          </p:cNvPicPr>
          <p:nvPr/>
        </p:nvPicPr>
        <p:blipFill>
          <a:blip r:embed="rId3"/>
          <a:stretch>
            <a:fillRect/>
          </a:stretch>
        </p:blipFill>
        <p:spPr>
          <a:xfrm>
            <a:off x="471947" y="846630"/>
            <a:ext cx="6522742" cy="3249424"/>
          </a:xfrm>
          <a:prstGeom prst="rect">
            <a:avLst/>
          </a:prstGeom>
        </p:spPr>
      </p:pic>
      <p:pic>
        <p:nvPicPr>
          <p:cNvPr id="11" name="Picture 10">
            <a:extLst>
              <a:ext uri="{FF2B5EF4-FFF2-40B4-BE49-F238E27FC236}">
                <a16:creationId xmlns:a16="http://schemas.microsoft.com/office/drawing/2014/main" id="{9175E420-6075-54DF-B1D0-E8F5D8F8C0A8}"/>
              </a:ext>
            </a:extLst>
          </p:cNvPr>
          <p:cNvPicPr>
            <a:picLocks noChangeAspect="1"/>
          </p:cNvPicPr>
          <p:nvPr/>
        </p:nvPicPr>
        <p:blipFill>
          <a:blip r:embed="rId4"/>
          <a:stretch>
            <a:fillRect/>
          </a:stretch>
        </p:blipFill>
        <p:spPr>
          <a:xfrm>
            <a:off x="8041063" y="846630"/>
            <a:ext cx="3859685" cy="3042781"/>
          </a:xfrm>
          <a:prstGeom prst="rect">
            <a:avLst/>
          </a:prstGeom>
        </p:spPr>
      </p:pic>
    </p:spTree>
    <p:extLst>
      <p:ext uri="{BB962C8B-B14F-4D97-AF65-F5344CB8AC3E}">
        <p14:creationId xmlns:p14="http://schemas.microsoft.com/office/powerpoint/2010/main" val="53159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60AD8A-23FB-4E75-9872-F443B31DDC8F}"/>
              </a:ext>
            </a:extLst>
          </p:cNvPr>
          <p:cNvPicPr>
            <a:picLocks noChangeAspect="1"/>
          </p:cNvPicPr>
          <p:nvPr/>
        </p:nvPicPr>
        <p:blipFill>
          <a:blip r:embed="rId2"/>
          <a:stretch>
            <a:fillRect/>
          </a:stretch>
        </p:blipFill>
        <p:spPr>
          <a:xfrm>
            <a:off x="1293591" y="1572375"/>
            <a:ext cx="9097645" cy="2448267"/>
          </a:xfrm>
          <a:prstGeom prst="rect">
            <a:avLst/>
          </a:prstGeom>
        </p:spPr>
      </p:pic>
      <p:sp>
        <p:nvSpPr>
          <p:cNvPr id="5" name="Slide Number Placeholder 4">
            <a:extLst>
              <a:ext uri="{FF2B5EF4-FFF2-40B4-BE49-F238E27FC236}">
                <a16:creationId xmlns:a16="http://schemas.microsoft.com/office/drawing/2014/main" id="{2D90326B-88F7-1330-4AEF-DA1A7085633C}"/>
              </a:ext>
            </a:extLst>
          </p:cNvPr>
          <p:cNvSpPr>
            <a:spLocks noGrp="1"/>
          </p:cNvSpPr>
          <p:nvPr>
            <p:ph type="sldNum" sz="quarter" idx="15"/>
          </p:nvPr>
        </p:nvSpPr>
        <p:spPr/>
        <p:txBody>
          <a:bodyPr/>
          <a:lstStyle/>
          <a:p>
            <a:r>
              <a:rPr lang="en-US"/>
              <a:t>Page </a:t>
            </a:r>
            <a:fld id="{D451C3AF-C182-BB47-A3C0-0AB666CF8761}" type="slidenum">
              <a:rPr lang="en-US" smtClean="0"/>
              <a:pPr/>
              <a:t>37</a:t>
            </a:fld>
            <a:endParaRPr lang="en-US" dirty="0"/>
          </a:p>
        </p:txBody>
      </p:sp>
      <p:sp>
        <p:nvSpPr>
          <p:cNvPr id="8" name="TextBox 7">
            <a:extLst>
              <a:ext uri="{FF2B5EF4-FFF2-40B4-BE49-F238E27FC236}">
                <a16:creationId xmlns:a16="http://schemas.microsoft.com/office/drawing/2014/main" id="{1B6E54B9-AB5D-6410-2DF0-02A0A7AA02B5}"/>
              </a:ext>
            </a:extLst>
          </p:cNvPr>
          <p:cNvSpPr txBox="1"/>
          <p:nvPr/>
        </p:nvSpPr>
        <p:spPr>
          <a:xfrm>
            <a:off x="471947" y="122208"/>
            <a:ext cx="10546573" cy="523220"/>
          </a:xfrm>
          <a:prstGeom prst="rect">
            <a:avLst/>
          </a:prstGeom>
          <a:noFill/>
        </p:spPr>
        <p:txBody>
          <a:bodyPr wrap="square" rtlCol="0">
            <a:spAutoFit/>
          </a:bodyPr>
          <a:lstStyle/>
          <a:p>
            <a:r>
              <a:rPr lang="en-US" sz="2800" dirty="0"/>
              <a:t>Parameter Type: </a:t>
            </a:r>
            <a:r>
              <a:rPr lang="en-US" sz="2800" b="1" dirty="0"/>
              <a:t>Control curve interpolated </a:t>
            </a:r>
            <a:r>
              <a:rPr lang="en-US" sz="2800" b="1" dirty="0">
                <a:solidFill>
                  <a:srgbClr val="FF0000"/>
                </a:solidFill>
              </a:rPr>
              <a:t>(not used in OWF)</a:t>
            </a:r>
            <a:endParaRPr lang="en-US" sz="2800" b="1" dirty="0"/>
          </a:p>
        </p:txBody>
      </p:sp>
      <p:sp>
        <p:nvSpPr>
          <p:cNvPr id="9" name="TextBox 8">
            <a:extLst>
              <a:ext uri="{FF2B5EF4-FFF2-40B4-BE49-F238E27FC236}">
                <a16:creationId xmlns:a16="http://schemas.microsoft.com/office/drawing/2014/main" id="{1B2D8D29-881E-2DFC-5525-E8D749B55CA1}"/>
              </a:ext>
            </a:extLst>
          </p:cNvPr>
          <p:cNvSpPr txBox="1"/>
          <p:nvPr/>
        </p:nvSpPr>
        <p:spPr>
          <a:xfrm>
            <a:off x="483622" y="722165"/>
            <a:ext cx="10955102" cy="646331"/>
          </a:xfrm>
          <a:prstGeom prst="rect">
            <a:avLst/>
          </a:prstGeom>
          <a:noFill/>
        </p:spPr>
        <p:txBody>
          <a:bodyPr wrap="square" rtlCol="0">
            <a:spAutoFit/>
          </a:bodyPr>
          <a:lstStyle/>
          <a:p>
            <a:r>
              <a:rPr lang="en-US" dirty="0"/>
              <a:t>Control curve interpolated parameters are used to represent change in costs with the storage level in a reservoir. They are similar to what a piecewise link is for the link nodes but for storage.</a:t>
            </a:r>
          </a:p>
        </p:txBody>
      </p:sp>
      <p:sp>
        <p:nvSpPr>
          <p:cNvPr id="10" name="TextBox 9">
            <a:extLst>
              <a:ext uri="{FF2B5EF4-FFF2-40B4-BE49-F238E27FC236}">
                <a16:creationId xmlns:a16="http://schemas.microsoft.com/office/drawing/2014/main" id="{4C8F4C08-3BA7-FE5B-604A-B58E7D426A22}"/>
              </a:ext>
            </a:extLst>
          </p:cNvPr>
          <p:cNvSpPr txBox="1"/>
          <p:nvPr/>
        </p:nvSpPr>
        <p:spPr>
          <a:xfrm>
            <a:off x="483622" y="4222856"/>
            <a:ext cx="11498827" cy="923330"/>
          </a:xfrm>
          <a:prstGeom prst="rect">
            <a:avLst/>
          </a:prstGeom>
          <a:solidFill>
            <a:schemeClr val="bg1"/>
          </a:solidFill>
        </p:spPr>
        <p:txBody>
          <a:bodyPr wrap="square" rtlCol="0">
            <a:spAutoFit/>
          </a:bodyPr>
          <a:lstStyle/>
          <a:p>
            <a:r>
              <a:rPr lang="en-US" dirty="0"/>
              <a:t>“</a:t>
            </a:r>
            <a:r>
              <a:rPr lang="en-US" dirty="0" err="1"/>
              <a:t>storage_node</a:t>
            </a:r>
            <a:r>
              <a:rPr lang="en-US" dirty="0"/>
              <a:t>”: reservoir to which the water value is evaluated</a:t>
            </a:r>
          </a:p>
          <a:p>
            <a:r>
              <a:rPr lang="en-US" dirty="0"/>
              <a:t>“</a:t>
            </a:r>
            <a:r>
              <a:rPr lang="en-US" dirty="0" err="1"/>
              <a:t>control_curves</a:t>
            </a:r>
            <a:r>
              <a:rPr lang="en-US" dirty="0"/>
              <a:t>”: knots at which the slope of the marginal cost changes</a:t>
            </a:r>
          </a:p>
          <a:p>
            <a:r>
              <a:rPr lang="en-US" dirty="0"/>
              <a:t>“values”: cost values at the different knots. First and last values are for the reservoirs being full or empty, respectively</a:t>
            </a:r>
          </a:p>
        </p:txBody>
      </p:sp>
      <p:sp>
        <p:nvSpPr>
          <p:cNvPr id="7" name="Text Placeholder 12">
            <a:extLst>
              <a:ext uri="{FF2B5EF4-FFF2-40B4-BE49-F238E27FC236}">
                <a16:creationId xmlns:a16="http://schemas.microsoft.com/office/drawing/2014/main" id="{045D024D-27A8-CF5C-B69D-C3C3FF3C9097}"/>
              </a:ext>
            </a:extLst>
          </p:cNvPr>
          <p:cNvSpPr>
            <a:spLocks noGrp="1"/>
          </p:cNvSpPr>
          <p:nvPr>
            <p:ph type="body" sz="quarter" idx="14"/>
          </p:nvPr>
        </p:nvSpPr>
        <p:spPr>
          <a:xfrm>
            <a:off x="7232650" y="6427788"/>
            <a:ext cx="3749675" cy="201612"/>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3278624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F714-9A15-D2E7-162D-2D926AE2AA53}"/>
              </a:ext>
            </a:extLst>
          </p:cNvPr>
          <p:cNvSpPr>
            <a:spLocks noGrp="1"/>
          </p:cNvSpPr>
          <p:nvPr>
            <p:ph type="title"/>
          </p:nvPr>
        </p:nvSpPr>
        <p:spPr>
          <a:xfrm>
            <a:off x="1527933" y="2162409"/>
            <a:ext cx="9026013" cy="685800"/>
          </a:xfrm>
        </p:spPr>
        <p:txBody>
          <a:bodyPr>
            <a:noAutofit/>
          </a:bodyPr>
          <a:lstStyle/>
          <a:p>
            <a:pPr algn="ctr"/>
            <a:r>
              <a:rPr lang="en-US" sz="4800" dirty="0"/>
              <a:t>List of recorder types used in SCWSM</a:t>
            </a:r>
          </a:p>
        </p:txBody>
      </p:sp>
      <p:sp>
        <p:nvSpPr>
          <p:cNvPr id="5" name="Slide Number Placeholder 4">
            <a:extLst>
              <a:ext uri="{FF2B5EF4-FFF2-40B4-BE49-F238E27FC236}">
                <a16:creationId xmlns:a16="http://schemas.microsoft.com/office/drawing/2014/main" id="{024A14DC-43AB-8B6B-9C64-FE177ADD1090}"/>
              </a:ext>
            </a:extLst>
          </p:cNvPr>
          <p:cNvSpPr>
            <a:spLocks noGrp="1"/>
          </p:cNvSpPr>
          <p:nvPr>
            <p:ph type="sldNum" sz="quarter" idx="15"/>
          </p:nvPr>
        </p:nvSpPr>
        <p:spPr/>
        <p:txBody>
          <a:bodyPr/>
          <a:lstStyle/>
          <a:p>
            <a:r>
              <a:rPr lang="en-US"/>
              <a:t>Page </a:t>
            </a:r>
            <a:fld id="{D451C3AF-C182-BB47-A3C0-0AB666CF8761}" type="slidenum">
              <a:rPr lang="en-US" smtClean="0"/>
              <a:pPr/>
              <a:t>38</a:t>
            </a:fld>
            <a:endParaRPr lang="en-US" dirty="0"/>
          </a:p>
        </p:txBody>
      </p:sp>
      <p:sp>
        <p:nvSpPr>
          <p:cNvPr id="7" name="Text Placeholder 12">
            <a:extLst>
              <a:ext uri="{FF2B5EF4-FFF2-40B4-BE49-F238E27FC236}">
                <a16:creationId xmlns:a16="http://schemas.microsoft.com/office/drawing/2014/main" id="{F0F9D80A-91E4-C5E2-3580-C68B7E291817}"/>
              </a:ext>
            </a:extLst>
          </p:cNvPr>
          <p:cNvSpPr>
            <a:spLocks noGrp="1"/>
          </p:cNvSpPr>
          <p:nvPr>
            <p:ph type="body" sz="quarter" idx="14"/>
          </p:nvPr>
        </p:nvSpPr>
        <p:spPr>
          <a:xfrm>
            <a:off x="7232650" y="6427788"/>
            <a:ext cx="3749675" cy="201612"/>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2638663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861FBC6-2031-9D47-EE6B-7B83EF43D9BB}"/>
              </a:ext>
            </a:extLst>
          </p:cNvPr>
          <p:cNvSpPr>
            <a:spLocks noGrp="1"/>
          </p:cNvSpPr>
          <p:nvPr>
            <p:ph type="sldNum" sz="quarter" idx="15"/>
          </p:nvPr>
        </p:nvSpPr>
        <p:spPr/>
        <p:txBody>
          <a:bodyPr/>
          <a:lstStyle/>
          <a:p>
            <a:r>
              <a:rPr lang="en-US"/>
              <a:t>Page </a:t>
            </a:r>
            <a:fld id="{D451C3AF-C182-BB47-A3C0-0AB666CF8761}" type="slidenum">
              <a:rPr lang="en-US" smtClean="0"/>
              <a:pPr/>
              <a:t>39</a:t>
            </a:fld>
            <a:endParaRPr lang="en-US" dirty="0"/>
          </a:p>
        </p:txBody>
      </p:sp>
      <p:sp>
        <p:nvSpPr>
          <p:cNvPr id="15" name="TextBox 14">
            <a:extLst>
              <a:ext uri="{FF2B5EF4-FFF2-40B4-BE49-F238E27FC236}">
                <a16:creationId xmlns:a16="http://schemas.microsoft.com/office/drawing/2014/main" id="{E47D0E8A-71A3-32D5-FC84-7CAD5BBA29A9}"/>
              </a:ext>
            </a:extLst>
          </p:cNvPr>
          <p:cNvSpPr txBox="1"/>
          <p:nvPr/>
        </p:nvSpPr>
        <p:spPr>
          <a:xfrm>
            <a:off x="797608" y="1291759"/>
            <a:ext cx="3036973" cy="646331"/>
          </a:xfrm>
          <a:prstGeom prst="rect">
            <a:avLst/>
          </a:prstGeom>
          <a:noFill/>
        </p:spPr>
        <p:txBody>
          <a:bodyPr wrap="square" rtlCol="0">
            <a:spAutoFit/>
          </a:bodyPr>
          <a:lstStyle/>
          <a:p>
            <a:pPr algn="ctr"/>
            <a:r>
              <a:rPr lang="en-US" dirty="0"/>
              <a:t>Storage recorder</a:t>
            </a:r>
          </a:p>
          <a:p>
            <a:pPr algn="ctr"/>
            <a:r>
              <a:rPr lang="en-US" i="1" dirty="0" err="1"/>
              <a:t>NumpyArrayStorageRecorder</a:t>
            </a:r>
            <a:endParaRPr lang="en-US" i="1" dirty="0"/>
          </a:p>
        </p:txBody>
      </p:sp>
      <p:sp>
        <p:nvSpPr>
          <p:cNvPr id="16" name="TextBox 15">
            <a:extLst>
              <a:ext uri="{FF2B5EF4-FFF2-40B4-BE49-F238E27FC236}">
                <a16:creationId xmlns:a16="http://schemas.microsoft.com/office/drawing/2014/main" id="{414BB52E-F124-BC9C-25A5-85B740870804}"/>
              </a:ext>
            </a:extLst>
          </p:cNvPr>
          <p:cNvSpPr txBox="1"/>
          <p:nvPr/>
        </p:nvSpPr>
        <p:spPr>
          <a:xfrm>
            <a:off x="4376575" y="1291758"/>
            <a:ext cx="3036973" cy="646331"/>
          </a:xfrm>
          <a:prstGeom prst="rect">
            <a:avLst/>
          </a:prstGeom>
          <a:noFill/>
        </p:spPr>
        <p:txBody>
          <a:bodyPr wrap="square" rtlCol="0">
            <a:spAutoFit/>
          </a:bodyPr>
          <a:lstStyle/>
          <a:p>
            <a:pPr algn="ctr"/>
            <a:r>
              <a:rPr lang="en-US" dirty="0"/>
              <a:t>Node recorder</a:t>
            </a:r>
          </a:p>
          <a:p>
            <a:pPr algn="ctr"/>
            <a:r>
              <a:rPr lang="en-US" i="1" dirty="0" err="1"/>
              <a:t>NumpyArrayNodeRecorder</a:t>
            </a:r>
            <a:endParaRPr lang="en-US" i="1" dirty="0"/>
          </a:p>
        </p:txBody>
      </p:sp>
      <p:sp>
        <p:nvSpPr>
          <p:cNvPr id="17" name="TextBox 16">
            <a:extLst>
              <a:ext uri="{FF2B5EF4-FFF2-40B4-BE49-F238E27FC236}">
                <a16:creationId xmlns:a16="http://schemas.microsoft.com/office/drawing/2014/main" id="{D26D3962-CA57-7067-E5E9-C127E8748F9E}"/>
              </a:ext>
            </a:extLst>
          </p:cNvPr>
          <p:cNvSpPr txBox="1"/>
          <p:nvPr/>
        </p:nvSpPr>
        <p:spPr>
          <a:xfrm>
            <a:off x="8164919" y="1291759"/>
            <a:ext cx="3229473" cy="646331"/>
          </a:xfrm>
          <a:prstGeom prst="rect">
            <a:avLst/>
          </a:prstGeom>
          <a:noFill/>
        </p:spPr>
        <p:txBody>
          <a:bodyPr wrap="square" rtlCol="0">
            <a:spAutoFit/>
          </a:bodyPr>
          <a:lstStyle/>
          <a:p>
            <a:pPr algn="ctr"/>
            <a:r>
              <a:rPr lang="en-US" dirty="0"/>
              <a:t>Parameter recorder</a:t>
            </a:r>
          </a:p>
          <a:p>
            <a:pPr algn="ctr"/>
            <a:r>
              <a:rPr lang="en-US" i="1" dirty="0" err="1"/>
              <a:t>NumpyArrayParameterRecorder</a:t>
            </a:r>
            <a:endParaRPr lang="en-US" i="1" dirty="0"/>
          </a:p>
        </p:txBody>
      </p:sp>
      <p:sp>
        <p:nvSpPr>
          <p:cNvPr id="18" name="TextBox 17">
            <a:extLst>
              <a:ext uri="{FF2B5EF4-FFF2-40B4-BE49-F238E27FC236}">
                <a16:creationId xmlns:a16="http://schemas.microsoft.com/office/drawing/2014/main" id="{BB285231-AE4C-9F7A-2AF3-3BE64D141632}"/>
              </a:ext>
            </a:extLst>
          </p:cNvPr>
          <p:cNvSpPr txBox="1"/>
          <p:nvPr/>
        </p:nvSpPr>
        <p:spPr>
          <a:xfrm>
            <a:off x="471947" y="428089"/>
            <a:ext cx="9368175" cy="523220"/>
          </a:xfrm>
          <a:prstGeom prst="rect">
            <a:avLst/>
          </a:prstGeom>
          <a:noFill/>
        </p:spPr>
        <p:txBody>
          <a:bodyPr wrap="square" rtlCol="0">
            <a:spAutoFit/>
          </a:bodyPr>
          <a:lstStyle/>
          <a:p>
            <a:r>
              <a:rPr lang="en-US" sz="2800" dirty="0"/>
              <a:t>3 types of recorders are used in SCWSM</a:t>
            </a:r>
            <a:endParaRPr lang="en-US" sz="2800" b="1" dirty="0"/>
          </a:p>
        </p:txBody>
      </p:sp>
      <p:pic>
        <p:nvPicPr>
          <p:cNvPr id="6" name="Picture 5">
            <a:extLst>
              <a:ext uri="{FF2B5EF4-FFF2-40B4-BE49-F238E27FC236}">
                <a16:creationId xmlns:a16="http://schemas.microsoft.com/office/drawing/2014/main" id="{DB893A36-BEDD-EBC4-ADF8-9C3840C5D075}"/>
              </a:ext>
            </a:extLst>
          </p:cNvPr>
          <p:cNvPicPr>
            <a:picLocks noChangeAspect="1"/>
          </p:cNvPicPr>
          <p:nvPr/>
        </p:nvPicPr>
        <p:blipFill>
          <a:blip r:embed="rId2"/>
          <a:stretch>
            <a:fillRect/>
          </a:stretch>
        </p:blipFill>
        <p:spPr>
          <a:xfrm>
            <a:off x="7995029" y="2123368"/>
            <a:ext cx="4075708" cy="2779277"/>
          </a:xfrm>
          <a:prstGeom prst="rect">
            <a:avLst/>
          </a:prstGeom>
        </p:spPr>
      </p:pic>
      <p:pic>
        <p:nvPicPr>
          <p:cNvPr id="10" name="Picture 9">
            <a:extLst>
              <a:ext uri="{FF2B5EF4-FFF2-40B4-BE49-F238E27FC236}">
                <a16:creationId xmlns:a16="http://schemas.microsoft.com/office/drawing/2014/main" id="{0F07C51F-6475-0DF1-CB01-E5F3DC87C2C4}"/>
              </a:ext>
            </a:extLst>
          </p:cNvPr>
          <p:cNvPicPr>
            <a:picLocks noChangeAspect="1"/>
          </p:cNvPicPr>
          <p:nvPr/>
        </p:nvPicPr>
        <p:blipFill>
          <a:blip r:embed="rId3"/>
          <a:stretch>
            <a:fillRect/>
          </a:stretch>
        </p:blipFill>
        <p:spPr>
          <a:xfrm>
            <a:off x="4335676" y="2123368"/>
            <a:ext cx="3647300" cy="2796544"/>
          </a:xfrm>
          <a:prstGeom prst="rect">
            <a:avLst/>
          </a:prstGeom>
        </p:spPr>
      </p:pic>
      <p:pic>
        <p:nvPicPr>
          <p:cNvPr id="12" name="Picture 11">
            <a:extLst>
              <a:ext uri="{FF2B5EF4-FFF2-40B4-BE49-F238E27FC236}">
                <a16:creationId xmlns:a16="http://schemas.microsoft.com/office/drawing/2014/main" id="{BB3A717A-37CF-5522-CDC1-D1530709D924}"/>
              </a:ext>
            </a:extLst>
          </p:cNvPr>
          <p:cNvPicPr>
            <a:picLocks noChangeAspect="1"/>
          </p:cNvPicPr>
          <p:nvPr/>
        </p:nvPicPr>
        <p:blipFill>
          <a:blip r:embed="rId4"/>
          <a:stretch>
            <a:fillRect/>
          </a:stretch>
        </p:blipFill>
        <p:spPr>
          <a:xfrm>
            <a:off x="210924" y="2144485"/>
            <a:ext cx="3917892" cy="975233"/>
          </a:xfrm>
          <a:prstGeom prst="rect">
            <a:avLst/>
          </a:prstGeom>
        </p:spPr>
      </p:pic>
      <p:sp>
        <p:nvSpPr>
          <p:cNvPr id="7" name="Text Placeholder 12">
            <a:extLst>
              <a:ext uri="{FF2B5EF4-FFF2-40B4-BE49-F238E27FC236}">
                <a16:creationId xmlns:a16="http://schemas.microsoft.com/office/drawing/2014/main" id="{224D05A4-60A0-1CA3-9C3F-A25729A95077}"/>
              </a:ext>
            </a:extLst>
          </p:cNvPr>
          <p:cNvSpPr>
            <a:spLocks noGrp="1"/>
          </p:cNvSpPr>
          <p:nvPr>
            <p:ph type="body" sz="quarter" idx="14"/>
          </p:nvPr>
        </p:nvSpPr>
        <p:spPr>
          <a:xfrm>
            <a:off x="7232650" y="6427788"/>
            <a:ext cx="3749675" cy="201612"/>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4042071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21DCF7D-3505-151E-2362-25328B4F11C8}"/>
              </a:ext>
            </a:extLst>
          </p:cNvPr>
          <p:cNvSpPr>
            <a:spLocks noGrp="1"/>
          </p:cNvSpPr>
          <p:nvPr>
            <p:ph type="title"/>
          </p:nvPr>
        </p:nvSpPr>
        <p:spPr>
          <a:xfrm>
            <a:off x="555116" y="262952"/>
            <a:ext cx="10945368" cy="685800"/>
          </a:xfrm>
        </p:spPr>
        <p:txBody>
          <a:bodyPr>
            <a:normAutofit fontScale="90000"/>
          </a:bodyPr>
          <a:lstStyle/>
          <a:p>
            <a:r>
              <a:rPr lang="en-US" dirty="0">
                <a:latin typeface="Source Sans Pro" panose="020B0503030403020204" pitchFamily="34" charset="0"/>
                <a:ea typeface="Source Sans Pro" panose="020B0503030403020204" pitchFamily="34" charset="0"/>
              </a:rPr>
              <a:t>This session: Getting familiar with </a:t>
            </a:r>
            <a:r>
              <a:rPr lang="en-US" dirty="0" err="1">
                <a:latin typeface="Source Sans Pro" panose="020B0503030403020204" pitchFamily="34" charset="0"/>
                <a:ea typeface="Source Sans Pro" panose="020B0503030403020204" pitchFamily="34" charset="0"/>
              </a:rPr>
              <a:t>Pywr</a:t>
            </a:r>
            <a:r>
              <a:rPr lang="en-US" dirty="0">
                <a:latin typeface="Source Sans Pro" panose="020B0503030403020204" pitchFamily="34" charset="0"/>
                <a:ea typeface="Source Sans Pro" panose="020B0503030403020204" pitchFamily="34" charset="0"/>
              </a:rPr>
              <a:t> library</a:t>
            </a:r>
          </a:p>
        </p:txBody>
      </p:sp>
      <p:sp>
        <p:nvSpPr>
          <p:cNvPr id="4" name="Text Placeholder 11">
            <a:extLst>
              <a:ext uri="{FF2B5EF4-FFF2-40B4-BE49-F238E27FC236}">
                <a16:creationId xmlns:a16="http://schemas.microsoft.com/office/drawing/2014/main" id="{590B5728-FE99-C4B8-4164-8ACD2627FE3C}"/>
              </a:ext>
            </a:extLst>
          </p:cNvPr>
          <p:cNvSpPr>
            <a:spLocks noGrp="1"/>
          </p:cNvSpPr>
          <p:nvPr>
            <p:ph type="body" sz="quarter" idx="12"/>
          </p:nvPr>
        </p:nvSpPr>
        <p:spPr>
          <a:xfrm>
            <a:off x="490223" y="948752"/>
            <a:ext cx="10945812" cy="5033194"/>
          </a:xfrm>
        </p:spPr>
        <p:txBody>
          <a:bodyPr>
            <a:normAutofit fontScale="92500" lnSpcReduction="10000"/>
          </a:bodyPr>
          <a:lstStyle/>
          <a:p>
            <a:r>
              <a:rPr lang="en-US" b="0" u="sng" dirty="0">
                <a:solidFill>
                  <a:srgbClr val="8A2332"/>
                </a:solidFill>
                <a:latin typeface="Source Sans Pro" panose="020B0503030403020204" pitchFamily="34" charset="0"/>
                <a:ea typeface="Source Sans Pro" panose="020B0503030403020204" pitchFamily="34" charset="0"/>
              </a:rPr>
              <a:t>Theory</a:t>
            </a:r>
            <a:r>
              <a:rPr lang="en-US" b="0" dirty="0">
                <a:solidFill>
                  <a:srgbClr val="8A2332"/>
                </a:solidFill>
                <a:latin typeface="Source Sans Pro" panose="020B0503030403020204" pitchFamily="34" charset="0"/>
                <a:ea typeface="Source Sans Pro" panose="020B0503030403020204" pitchFamily="34" charset="0"/>
              </a:rPr>
              <a:t>:</a:t>
            </a:r>
          </a:p>
          <a:p>
            <a:pPr marL="457200" indent="-457200">
              <a:buFontTx/>
              <a:buChar char="-"/>
            </a:pPr>
            <a:r>
              <a:rPr lang="en-US" b="0" dirty="0">
                <a:latin typeface="Source Sans Pro" panose="020B0503030403020204" pitchFamily="34" charset="0"/>
                <a:ea typeface="Source Sans Pro" panose="020B0503030403020204" pitchFamily="34" charset="0"/>
              </a:rPr>
              <a:t>Get familiar with the naming convention used in </a:t>
            </a:r>
            <a:r>
              <a:rPr lang="en-US" b="0" dirty="0" err="1">
                <a:latin typeface="Source Sans Pro" panose="020B0503030403020204" pitchFamily="34" charset="0"/>
                <a:ea typeface="Source Sans Pro" panose="020B0503030403020204" pitchFamily="34" charset="0"/>
              </a:rPr>
              <a:t>Pywr</a:t>
            </a:r>
            <a:r>
              <a:rPr lang="en-US" b="0" dirty="0">
                <a:latin typeface="Source Sans Pro" panose="020B0503030403020204" pitchFamily="34" charset="0"/>
                <a:ea typeface="Source Sans Pro" panose="020B0503030403020204" pitchFamily="34" charset="0"/>
              </a:rPr>
              <a:t>/OWF</a:t>
            </a:r>
          </a:p>
          <a:p>
            <a:pPr marL="457200" indent="-457200">
              <a:buFontTx/>
              <a:buChar char="-"/>
            </a:pPr>
            <a:r>
              <a:rPr lang="en-US" b="0" dirty="0">
                <a:latin typeface="Source Sans Pro" panose="020B0503030403020204" pitchFamily="34" charset="0"/>
                <a:ea typeface="Source Sans Pro" panose="020B0503030403020204" pitchFamily="34" charset="0"/>
              </a:rPr>
              <a:t>Get familiar with the organization of the code base when using </a:t>
            </a:r>
            <a:r>
              <a:rPr lang="en-US" b="0" dirty="0" err="1">
                <a:latin typeface="Source Sans Pro" panose="020B0503030403020204" pitchFamily="34" charset="0"/>
                <a:ea typeface="Source Sans Pro" panose="020B0503030403020204" pitchFamily="34" charset="0"/>
              </a:rPr>
              <a:t>Pywr</a:t>
            </a:r>
            <a:r>
              <a:rPr lang="en-US" b="0" dirty="0">
                <a:latin typeface="Source Sans Pro" panose="020B0503030403020204" pitchFamily="34" charset="0"/>
                <a:ea typeface="Source Sans Pro" panose="020B0503030403020204" pitchFamily="34" charset="0"/>
              </a:rPr>
              <a:t> library</a:t>
            </a:r>
          </a:p>
          <a:p>
            <a:pPr marL="457200" indent="-457200">
              <a:buFontTx/>
              <a:buChar char="-"/>
            </a:pPr>
            <a:r>
              <a:rPr lang="en-US" b="0" dirty="0">
                <a:latin typeface="Source Sans Pro" panose="020B0503030403020204" pitchFamily="34" charset="0"/>
                <a:ea typeface="Source Sans Pro" panose="020B0503030403020204" pitchFamily="34" charset="0"/>
              </a:rPr>
              <a:t>Get to know the </a:t>
            </a:r>
            <a:r>
              <a:rPr lang="en-US" b="0" dirty="0" err="1">
                <a:latin typeface="Source Sans Pro" panose="020B0503030403020204" pitchFamily="34" charset="0"/>
                <a:ea typeface="Source Sans Pro" panose="020B0503030403020204" pitchFamily="34" charset="0"/>
              </a:rPr>
              <a:t>Pywr</a:t>
            </a:r>
            <a:r>
              <a:rPr lang="en-US" b="0" dirty="0">
                <a:latin typeface="Source Sans Pro" panose="020B0503030403020204" pitchFamily="34" charset="0"/>
                <a:ea typeface="Source Sans Pro" panose="020B0503030403020204" pitchFamily="34" charset="0"/>
              </a:rPr>
              <a:t> objects that are used in OWF</a:t>
            </a:r>
          </a:p>
          <a:p>
            <a:pPr marL="457200" indent="-457200">
              <a:buFontTx/>
              <a:buChar char="-"/>
            </a:pPr>
            <a:r>
              <a:rPr lang="en-US" b="0" dirty="0">
                <a:latin typeface="Source Sans Pro" panose="020B0503030403020204" pitchFamily="34" charset="0"/>
                <a:ea typeface="Source Sans Pro" panose="020B0503030403020204" pitchFamily="34" charset="0"/>
              </a:rPr>
              <a:t>Review the different node and parameter types used in OWF</a:t>
            </a:r>
          </a:p>
          <a:p>
            <a:pPr marL="457200" indent="-457200">
              <a:buFontTx/>
              <a:buChar char="-"/>
            </a:pPr>
            <a:endParaRPr lang="en-US" b="0" dirty="0">
              <a:latin typeface="Source Sans Pro" panose="020B0503030403020204" pitchFamily="34" charset="0"/>
              <a:ea typeface="Source Sans Pro" panose="020B0503030403020204" pitchFamily="34" charset="0"/>
            </a:endParaRPr>
          </a:p>
          <a:p>
            <a:r>
              <a:rPr lang="en-US" b="0" u="sng" dirty="0">
                <a:solidFill>
                  <a:srgbClr val="8A2332"/>
                </a:solidFill>
                <a:latin typeface="Source Sans Pro" panose="020B0503030403020204" pitchFamily="34" charset="0"/>
                <a:ea typeface="Source Sans Pro" panose="020B0503030403020204" pitchFamily="34" charset="0"/>
              </a:rPr>
              <a:t>Hands-on practice (using a toy-model)</a:t>
            </a:r>
            <a:r>
              <a:rPr lang="en-US" b="0" dirty="0">
                <a:solidFill>
                  <a:srgbClr val="8A2332"/>
                </a:solidFill>
                <a:latin typeface="Source Sans Pro" panose="020B0503030403020204" pitchFamily="34" charset="0"/>
                <a:ea typeface="Source Sans Pro" panose="020B0503030403020204" pitchFamily="34" charset="0"/>
              </a:rPr>
              <a:t>: </a:t>
            </a:r>
          </a:p>
          <a:p>
            <a:pPr marL="457200" indent="-457200">
              <a:buFontTx/>
              <a:buChar char="-"/>
            </a:pPr>
            <a:r>
              <a:rPr lang="en-US" b="0" dirty="0">
                <a:latin typeface="Source Sans Pro" panose="020B0503030403020204" pitchFamily="34" charset="0"/>
                <a:ea typeface="Source Sans Pro" panose="020B0503030403020204" pitchFamily="34" charset="0"/>
              </a:rPr>
              <a:t>read the python and </a:t>
            </a:r>
            <a:r>
              <a:rPr lang="en-US" b="0" i="1" dirty="0">
                <a:latin typeface="Source Sans Pro" panose="020B0503030403020204" pitchFamily="34" charset="0"/>
                <a:ea typeface="Source Sans Pro" panose="020B0503030403020204" pitchFamily="34" charset="0"/>
              </a:rPr>
              <a:t>.</a:t>
            </a:r>
            <a:r>
              <a:rPr lang="en-US" b="0" i="1" dirty="0" err="1">
                <a:latin typeface="Source Sans Pro" panose="020B0503030403020204" pitchFamily="34" charset="0"/>
                <a:ea typeface="Source Sans Pro" panose="020B0503030403020204" pitchFamily="34" charset="0"/>
              </a:rPr>
              <a:t>json</a:t>
            </a:r>
            <a:r>
              <a:rPr lang="en-US" b="0" i="1" dirty="0">
                <a:latin typeface="Source Sans Pro" panose="020B0503030403020204" pitchFamily="34" charset="0"/>
                <a:ea typeface="Source Sans Pro" panose="020B0503030403020204" pitchFamily="34" charset="0"/>
              </a:rPr>
              <a:t> </a:t>
            </a:r>
            <a:r>
              <a:rPr lang="en-US" b="0" dirty="0">
                <a:latin typeface="Source Sans Pro" panose="020B0503030403020204" pitchFamily="34" charset="0"/>
                <a:ea typeface="Source Sans Pro" panose="020B0503030403020204" pitchFamily="34" charset="0"/>
              </a:rPr>
              <a:t>model file describing a simple water resource system, and be able to understand / extract information relevant to the system</a:t>
            </a:r>
          </a:p>
          <a:p>
            <a:pPr marL="457200" indent="-457200">
              <a:buFontTx/>
              <a:buChar char="-"/>
            </a:pPr>
            <a:r>
              <a:rPr lang="en-US" b="0" dirty="0">
                <a:latin typeface="Source Sans Pro" panose="020B0503030403020204" pitchFamily="34" charset="0"/>
                <a:ea typeface="Source Sans Pro" panose="020B0503030403020204" pitchFamily="34" charset="0"/>
              </a:rPr>
              <a:t>To be able to run the model for this simple water resource system,</a:t>
            </a:r>
          </a:p>
          <a:p>
            <a:pPr marL="457200" indent="-457200">
              <a:buFontTx/>
              <a:buChar char="-"/>
            </a:pPr>
            <a:r>
              <a:rPr lang="en-US" b="0" dirty="0">
                <a:latin typeface="Source Sans Pro" panose="020B0503030403020204" pitchFamily="34" charset="0"/>
                <a:ea typeface="Source Sans Pro" panose="020B0503030403020204" pitchFamily="34" charset="0"/>
              </a:rPr>
              <a:t>To be able to modify the model files to run different scenarios / system configurations for this simple water resource system.</a:t>
            </a:r>
          </a:p>
          <a:p>
            <a:pPr marL="457200" indent="-457200">
              <a:buFontTx/>
              <a:buChar char="-"/>
            </a:pPr>
            <a:endParaRPr lang="en-US" b="0" dirty="0">
              <a:latin typeface="Source Sans Pro" panose="020B0503030403020204" pitchFamily="34" charset="0"/>
              <a:ea typeface="Source Sans Pro" panose="020B0503030403020204" pitchFamily="34" charset="0"/>
            </a:endParaRPr>
          </a:p>
          <a:p>
            <a:pPr marL="457200" indent="-457200">
              <a:buFontTx/>
              <a:buChar char="-"/>
            </a:pPr>
            <a:endParaRPr lang="en-US" b="0" dirty="0">
              <a:latin typeface="Source Sans Pro" panose="020B0503030403020204" pitchFamily="34" charset="0"/>
              <a:ea typeface="Source Sans Pro" panose="020B0503030403020204" pitchFamily="34" charset="0"/>
            </a:endParaRPr>
          </a:p>
          <a:p>
            <a:endParaRPr lang="en-US" b="0" dirty="0">
              <a:latin typeface="Source Sans Pro" panose="020B0503030403020204" pitchFamily="34" charset="0"/>
              <a:ea typeface="Source Sans Pro" panose="020B0503030403020204" pitchFamily="34" charset="0"/>
            </a:endParaRPr>
          </a:p>
          <a:p>
            <a:pPr marL="457200" indent="-457200">
              <a:buFont typeface="Arial" panose="020B0604020202020204" pitchFamily="34" charset="0"/>
              <a:buChar char="•"/>
            </a:pPr>
            <a:endParaRPr lang="en-US" b="0" dirty="0">
              <a:latin typeface="Source Sans Pro" panose="020B0503030403020204" pitchFamily="34" charset="0"/>
              <a:ea typeface="Source Sans Pro" panose="020B0503030403020204" pitchFamily="34" charset="0"/>
            </a:endParaRPr>
          </a:p>
          <a:p>
            <a:pPr marL="457200" indent="-457200">
              <a:buFont typeface="Arial" panose="020B0604020202020204" pitchFamily="34" charset="0"/>
              <a:buChar char="•"/>
            </a:pPr>
            <a:endParaRPr lang="en-US" b="0" dirty="0">
              <a:latin typeface="Source Sans Pro" panose="020B0503030403020204" pitchFamily="34" charset="0"/>
              <a:ea typeface="Source Sans Pro" panose="020B0503030403020204" pitchFamily="34" charset="0"/>
            </a:endParaRPr>
          </a:p>
          <a:p>
            <a:pPr marL="457200" indent="-457200">
              <a:buFont typeface="Arial" panose="020B0604020202020204" pitchFamily="34" charset="0"/>
              <a:buChar char="•"/>
            </a:pPr>
            <a:endParaRPr lang="en-US" b="0" dirty="0">
              <a:latin typeface="Source Sans Pro" panose="020B0503030403020204" pitchFamily="34" charset="0"/>
              <a:ea typeface="Source Sans Pro" panose="020B0503030403020204" pitchFamily="34" charset="0"/>
            </a:endParaRPr>
          </a:p>
        </p:txBody>
      </p:sp>
      <p:sp>
        <p:nvSpPr>
          <p:cNvPr id="5" name="Slide Number Placeholder 4">
            <a:extLst>
              <a:ext uri="{FF2B5EF4-FFF2-40B4-BE49-F238E27FC236}">
                <a16:creationId xmlns:a16="http://schemas.microsoft.com/office/drawing/2014/main" id="{FDB9EB88-597D-C3C9-E04E-9A71034161CF}"/>
              </a:ext>
            </a:extLst>
          </p:cNvPr>
          <p:cNvSpPr>
            <a:spLocks noGrp="1"/>
          </p:cNvSpPr>
          <p:nvPr>
            <p:ph type="sldNum" sz="quarter" idx="15"/>
          </p:nvPr>
        </p:nvSpPr>
        <p:spPr/>
        <p:txBody>
          <a:bodyPr/>
          <a:lstStyle/>
          <a:p>
            <a:r>
              <a:rPr lang="en-US" dirty="0">
                <a:latin typeface="Source Sans Pro" panose="020B0503030403020204" pitchFamily="34" charset="0"/>
                <a:ea typeface="Source Sans Pro" panose="020B0503030403020204" pitchFamily="34" charset="0"/>
              </a:rPr>
              <a:t>Page </a:t>
            </a:r>
            <a:fld id="{D451C3AF-C182-BB47-A3C0-0AB666CF8761}" type="slidenum">
              <a:rPr lang="en-US" smtClean="0">
                <a:latin typeface="Source Sans Pro" panose="020B0503030403020204" pitchFamily="34" charset="0"/>
                <a:ea typeface="Source Sans Pro" panose="020B0503030403020204" pitchFamily="34" charset="0"/>
              </a:rPr>
              <a:pPr/>
              <a:t>4</a:t>
            </a:fld>
            <a:endParaRPr lang="en-US" dirty="0">
              <a:latin typeface="Source Sans Pro" panose="020B0503030403020204" pitchFamily="34" charset="0"/>
              <a:ea typeface="Source Sans Pro" panose="020B0503030403020204" pitchFamily="34" charset="0"/>
            </a:endParaRPr>
          </a:p>
        </p:txBody>
      </p:sp>
      <p:sp>
        <p:nvSpPr>
          <p:cNvPr id="7" name="Text Placeholder 12">
            <a:extLst>
              <a:ext uri="{FF2B5EF4-FFF2-40B4-BE49-F238E27FC236}">
                <a16:creationId xmlns:a16="http://schemas.microsoft.com/office/drawing/2014/main" id="{C402FBF9-DB2A-3876-D953-FF7A8C73C284}"/>
              </a:ext>
            </a:extLst>
          </p:cNvPr>
          <p:cNvSpPr>
            <a:spLocks noGrp="1"/>
          </p:cNvSpPr>
          <p:nvPr>
            <p:ph type="body" sz="quarter" idx="14"/>
          </p:nvPr>
        </p:nvSpPr>
        <p:spPr>
          <a:xfrm>
            <a:off x="7232650" y="6426200"/>
            <a:ext cx="3749675" cy="200025"/>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68250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07763-B75D-3E65-E133-F037F7306E07}"/>
              </a:ext>
            </a:extLst>
          </p:cNvPr>
          <p:cNvSpPr>
            <a:spLocks noGrp="1"/>
          </p:cNvSpPr>
          <p:nvPr>
            <p:ph type="title"/>
          </p:nvPr>
        </p:nvSpPr>
        <p:spPr>
          <a:xfrm>
            <a:off x="630936" y="1761252"/>
            <a:ext cx="10945368" cy="685800"/>
          </a:xfrm>
        </p:spPr>
        <p:txBody>
          <a:bodyPr>
            <a:normAutofit fontScale="90000"/>
          </a:bodyPr>
          <a:lstStyle/>
          <a:p>
            <a:pPr algn="ctr"/>
            <a:r>
              <a:rPr lang="en-US" dirty="0"/>
              <a:t>Hands-on session / Homework</a:t>
            </a:r>
          </a:p>
        </p:txBody>
      </p:sp>
      <p:sp>
        <p:nvSpPr>
          <p:cNvPr id="5" name="Slide Number Placeholder 4">
            <a:extLst>
              <a:ext uri="{FF2B5EF4-FFF2-40B4-BE49-F238E27FC236}">
                <a16:creationId xmlns:a16="http://schemas.microsoft.com/office/drawing/2014/main" id="{A0269494-8DA8-245F-4418-8FDC644A400D}"/>
              </a:ext>
            </a:extLst>
          </p:cNvPr>
          <p:cNvSpPr>
            <a:spLocks noGrp="1"/>
          </p:cNvSpPr>
          <p:nvPr>
            <p:ph type="sldNum" sz="quarter" idx="15"/>
          </p:nvPr>
        </p:nvSpPr>
        <p:spPr/>
        <p:txBody>
          <a:bodyPr/>
          <a:lstStyle/>
          <a:p>
            <a:r>
              <a:rPr lang="en-US"/>
              <a:t>Page </a:t>
            </a:r>
            <a:fld id="{D451C3AF-C182-BB47-A3C0-0AB666CF8761}" type="slidenum">
              <a:rPr lang="en-US" smtClean="0"/>
              <a:pPr/>
              <a:t>40</a:t>
            </a:fld>
            <a:endParaRPr lang="en-US" dirty="0"/>
          </a:p>
        </p:txBody>
      </p:sp>
      <p:sp>
        <p:nvSpPr>
          <p:cNvPr id="7" name="Text Placeholder 12">
            <a:extLst>
              <a:ext uri="{FF2B5EF4-FFF2-40B4-BE49-F238E27FC236}">
                <a16:creationId xmlns:a16="http://schemas.microsoft.com/office/drawing/2014/main" id="{C92B184E-0884-3FDA-182E-E5E8F0980FB1}"/>
              </a:ext>
            </a:extLst>
          </p:cNvPr>
          <p:cNvSpPr>
            <a:spLocks noGrp="1"/>
          </p:cNvSpPr>
          <p:nvPr>
            <p:ph type="body" sz="quarter" idx="14"/>
          </p:nvPr>
        </p:nvSpPr>
        <p:spPr>
          <a:xfrm>
            <a:off x="7232650" y="6427788"/>
            <a:ext cx="3749675" cy="201612"/>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24890501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95FCB1-F36D-180B-BC7F-E037EA15D3CD}"/>
              </a:ext>
            </a:extLst>
          </p:cNvPr>
          <p:cNvSpPr>
            <a:spLocks noGrp="1"/>
          </p:cNvSpPr>
          <p:nvPr>
            <p:ph type="sldNum" sz="quarter" idx="15"/>
          </p:nvPr>
        </p:nvSpPr>
        <p:spPr/>
        <p:txBody>
          <a:bodyPr/>
          <a:lstStyle/>
          <a:p>
            <a:r>
              <a:rPr lang="en-US"/>
              <a:t>Page </a:t>
            </a:r>
            <a:fld id="{D451C3AF-C182-BB47-A3C0-0AB666CF8761}" type="slidenum">
              <a:rPr lang="en-US" smtClean="0"/>
              <a:pPr/>
              <a:t>41</a:t>
            </a:fld>
            <a:endParaRPr lang="en-US" dirty="0"/>
          </a:p>
        </p:txBody>
      </p:sp>
      <p:sp>
        <p:nvSpPr>
          <p:cNvPr id="9" name="Title 1">
            <a:extLst>
              <a:ext uri="{FF2B5EF4-FFF2-40B4-BE49-F238E27FC236}">
                <a16:creationId xmlns:a16="http://schemas.microsoft.com/office/drawing/2014/main" id="{560193C1-8026-6095-D11E-0AB6E6D6185E}"/>
              </a:ext>
            </a:extLst>
          </p:cNvPr>
          <p:cNvSpPr>
            <a:spLocks noGrp="1"/>
          </p:cNvSpPr>
          <p:nvPr>
            <p:ph type="title"/>
          </p:nvPr>
        </p:nvSpPr>
        <p:spPr>
          <a:xfrm>
            <a:off x="371364" y="202206"/>
            <a:ext cx="7816941" cy="685800"/>
          </a:xfrm>
        </p:spPr>
        <p:txBody>
          <a:bodyPr>
            <a:normAutofit fontScale="90000"/>
          </a:bodyPr>
          <a:lstStyle/>
          <a:p>
            <a:pPr algn="ctr"/>
            <a:r>
              <a:rPr lang="en-US" dirty="0"/>
              <a:t>Hands-on session / Homework</a:t>
            </a:r>
          </a:p>
        </p:txBody>
      </p:sp>
      <p:sp>
        <p:nvSpPr>
          <p:cNvPr id="7" name="Text Placeholder 12">
            <a:extLst>
              <a:ext uri="{FF2B5EF4-FFF2-40B4-BE49-F238E27FC236}">
                <a16:creationId xmlns:a16="http://schemas.microsoft.com/office/drawing/2014/main" id="{79315A58-8E90-D9E2-C775-7CE4D841B566}"/>
              </a:ext>
            </a:extLst>
          </p:cNvPr>
          <p:cNvSpPr>
            <a:spLocks noGrp="1"/>
          </p:cNvSpPr>
          <p:nvPr>
            <p:ph type="body" sz="quarter" idx="14"/>
          </p:nvPr>
        </p:nvSpPr>
        <p:spPr>
          <a:xfrm>
            <a:off x="7232650" y="6427788"/>
            <a:ext cx="3749675" cy="201612"/>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pic>
        <p:nvPicPr>
          <p:cNvPr id="10" name="Picture 9">
            <a:extLst>
              <a:ext uri="{FF2B5EF4-FFF2-40B4-BE49-F238E27FC236}">
                <a16:creationId xmlns:a16="http://schemas.microsoft.com/office/drawing/2014/main" id="{87486586-C10B-D0E3-3F5E-5ACC84EC0C33}"/>
              </a:ext>
            </a:extLst>
          </p:cNvPr>
          <p:cNvPicPr>
            <a:picLocks noChangeAspect="1"/>
          </p:cNvPicPr>
          <p:nvPr/>
        </p:nvPicPr>
        <p:blipFill>
          <a:blip r:embed="rId3"/>
          <a:stretch>
            <a:fillRect/>
          </a:stretch>
        </p:blipFill>
        <p:spPr>
          <a:xfrm>
            <a:off x="450476" y="1613215"/>
            <a:ext cx="6344994" cy="5116538"/>
          </a:xfrm>
          <a:prstGeom prst="rect">
            <a:avLst/>
          </a:prstGeom>
        </p:spPr>
      </p:pic>
      <p:sp>
        <p:nvSpPr>
          <p:cNvPr id="11" name="TextBox 10">
            <a:extLst>
              <a:ext uri="{FF2B5EF4-FFF2-40B4-BE49-F238E27FC236}">
                <a16:creationId xmlns:a16="http://schemas.microsoft.com/office/drawing/2014/main" id="{2316B783-D004-6F71-2650-825D52972254}"/>
              </a:ext>
            </a:extLst>
          </p:cNvPr>
          <p:cNvSpPr txBox="1"/>
          <p:nvPr/>
        </p:nvSpPr>
        <p:spPr>
          <a:xfrm>
            <a:off x="371364" y="793377"/>
            <a:ext cx="11820636"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t>Look for the ‘readme.html’ file in the ‘Training/UMass_training_01’ directory, and double-click on the file</a:t>
            </a:r>
          </a:p>
          <a:p>
            <a:pPr marL="285750" indent="-285750">
              <a:buFont typeface="Arial" panose="020B0604020202020204" pitchFamily="34" charset="0"/>
              <a:buChar char="•"/>
            </a:pPr>
            <a:r>
              <a:rPr lang="en-US" b="1" dirty="0"/>
              <a:t>The page below should open in your web-browser</a:t>
            </a:r>
          </a:p>
        </p:txBody>
      </p:sp>
    </p:spTree>
    <p:extLst>
      <p:ext uri="{BB962C8B-B14F-4D97-AF65-F5344CB8AC3E}">
        <p14:creationId xmlns:p14="http://schemas.microsoft.com/office/powerpoint/2010/main" val="22708824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12320-17D7-107B-8F98-8CBE2934B934}"/>
              </a:ext>
            </a:extLst>
          </p:cNvPr>
          <p:cNvSpPr>
            <a:spLocks noGrp="1"/>
          </p:cNvSpPr>
          <p:nvPr>
            <p:ph type="title"/>
          </p:nvPr>
        </p:nvSpPr>
        <p:spPr>
          <a:xfrm>
            <a:off x="494051" y="228600"/>
            <a:ext cx="11006433" cy="232873"/>
          </a:xfrm>
        </p:spPr>
        <p:txBody>
          <a:bodyPr>
            <a:normAutofit fontScale="90000"/>
          </a:bodyPr>
          <a:lstStyle/>
          <a:p>
            <a:r>
              <a:rPr lang="en-US" dirty="0"/>
              <a:t>Water Town: your very first </a:t>
            </a:r>
            <a:r>
              <a:rPr lang="en-US" dirty="0" err="1"/>
              <a:t>pywr</a:t>
            </a:r>
            <a:r>
              <a:rPr lang="en-US" dirty="0"/>
              <a:t> model</a:t>
            </a:r>
          </a:p>
        </p:txBody>
      </p:sp>
      <p:sp>
        <p:nvSpPr>
          <p:cNvPr id="4" name="Text Placeholder 3">
            <a:extLst>
              <a:ext uri="{FF2B5EF4-FFF2-40B4-BE49-F238E27FC236}">
                <a16:creationId xmlns:a16="http://schemas.microsoft.com/office/drawing/2014/main" id="{8EF3093B-7A21-6513-A212-0BABA8350E5E}"/>
              </a:ext>
            </a:extLst>
          </p:cNvPr>
          <p:cNvSpPr>
            <a:spLocks noGrp="1"/>
          </p:cNvSpPr>
          <p:nvPr>
            <p:ph type="body" sz="quarter" idx="14"/>
          </p:nvPr>
        </p:nvSpPr>
        <p:spPr/>
        <p:txBody>
          <a:bodyPr/>
          <a:lstStyle/>
          <a:p>
            <a:endParaRPr lang="en-US"/>
          </a:p>
        </p:txBody>
      </p:sp>
      <p:sp>
        <p:nvSpPr>
          <p:cNvPr id="5" name="Slide Number Placeholder 4">
            <a:extLst>
              <a:ext uri="{FF2B5EF4-FFF2-40B4-BE49-F238E27FC236}">
                <a16:creationId xmlns:a16="http://schemas.microsoft.com/office/drawing/2014/main" id="{11029D98-AC26-2C54-A880-2615D4FDF7E0}"/>
              </a:ext>
            </a:extLst>
          </p:cNvPr>
          <p:cNvSpPr>
            <a:spLocks noGrp="1"/>
          </p:cNvSpPr>
          <p:nvPr>
            <p:ph type="sldNum" sz="quarter" idx="15"/>
          </p:nvPr>
        </p:nvSpPr>
        <p:spPr/>
        <p:txBody>
          <a:bodyPr/>
          <a:lstStyle/>
          <a:p>
            <a:r>
              <a:rPr lang="en-US"/>
              <a:t>Page </a:t>
            </a:r>
            <a:fld id="{D451C3AF-C182-BB47-A3C0-0AB666CF8761}" type="slidenum">
              <a:rPr lang="en-US" smtClean="0"/>
              <a:pPr/>
              <a:t>42</a:t>
            </a:fld>
            <a:endParaRPr lang="en-US" dirty="0"/>
          </a:p>
        </p:txBody>
      </p:sp>
      <p:sp>
        <p:nvSpPr>
          <p:cNvPr id="3" name="TextBox 2">
            <a:extLst>
              <a:ext uri="{FF2B5EF4-FFF2-40B4-BE49-F238E27FC236}">
                <a16:creationId xmlns:a16="http://schemas.microsoft.com/office/drawing/2014/main" id="{38CAEC87-CA82-C8B3-5A0E-5D3F1708853F}"/>
              </a:ext>
            </a:extLst>
          </p:cNvPr>
          <p:cNvSpPr txBox="1"/>
          <p:nvPr/>
        </p:nvSpPr>
        <p:spPr>
          <a:xfrm>
            <a:off x="358564" y="695773"/>
            <a:ext cx="11623885" cy="5940088"/>
          </a:xfrm>
          <a:prstGeom prst="rect">
            <a:avLst/>
          </a:prstGeom>
          <a:solidFill>
            <a:schemeClr val="bg1"/>
          </a:solidFill>
        </p:spPr>
        <p:txBody>
          <a:bodyPr wrap="square" rtlCol="0">
            <a:spAutoFit/>
          </a:bodyPr>
          <a:lstStyle/>
          <a:p>
            <a:pPr marL="342900" indent="-342900">
              <a:buFont typeface="Arial" panose="020B0604020202020204" pitchFamily="34" charset="0"/>
              <a:buChar char="•"/>
            </a:pPr>
            <a:r>
              <a:rPr lang="en-US" sz="2000" dirty="0"/>
              <a:t>Water Town gets its fresh water from the Little Loch Reservoir that receives its inflow from a single upstream catchment. Inflows to the reservoir are highly seasonal and vary from year to year. Little Loch valve release capacity is 1,500 AF/day.</a:t>
            </a:r>
          </a:p>
          <a:p>
            <a:endParaRPr lang="en-US" sz="2000" dirty="0"/>
          </a:p>
          <a:p>
            <a:pPr marL="342900" indent="-342900">
              <a:buFont typeface="Arial" panose="020B0604020202020204" pitchFamily="34" charset="0"/>
              <a:buChar char="•"/>
            </a:pPr>
            <a:r>
              <a:rPr lang="en-US" sz="2000" dirty="0"/>
              <a:t>Little Loch Reservoir manager must ensure a minimum flow requirement that varies throughout the year:</a:t>
            </a:r>
          </a:p>
          <a:p>
            <a:pPr marL="800100" lvl="1" indent="-342900">
              <a:buFont typeface="Wingdings" panose="05000000000000000000" pitchFamily="2" charset="2"/>
              <a:buChar char="§"/>
            </a:pPr>
            <a:r>
              <a:rPr lang="en-US" sz="2000" dirty="0"/>
              <a:t>from August through March: 100AF/day;  </a:t>
            </a:r>
          </a:p>
          <a:p>
            <a:pPr marL="800100" lvl="1" indent="-342900">
              <a:buFont typeface="Wingdings" panose="05000000000000000000" pitchFamily="2" charset="2"/>
              <a:buChar char="§"/>
            </a:pPr>
            <a:r>
              <a:rPr lang="en-US" sz="2000" dirty="0"/>
              <a:t>May: 400AF/day; </a:t>
            </a:r>
          </a:p>
          <a:p>
            <a:pPr marL="800100" lvl="1" indent="-342900">
              <a:buFont typeface="Wingdings" panose="05000000000000000000" pitchFamily="2" charset="2"/>
              <a:buChar char="§"/>
            </a:pPr>
            <a:r>
              <a:rPr lang="en-US" sz="2000" dirty="0"/>
              <a:t>otherwise: 200AF/day.</a:t>
            </a:r>
          </a:p>
          <a:p>
            <a:endParaRPr lang="en-US" sz="2000" dirty="0"/>
          </a:p>
          <a:p>
            <a:pPr marL="342900" indent="-342900">
              <a:buFont typeface="Arial" panose="020B0604020202020204" pitchFamily="34" charset="0"/>
              <a:buChar char="•"/>
            </a:pPr>
            <a:r>
              <a:rPr lang="en-US" sz="2000" dirty="0"/>
              <a:t>Water Town demand is constant through the year (450 AF/day).</a:t>
            </a:r>
          </a:p>
          <a:p>
            <a:endParaRPr lang="en-US" sz="2000" dirty="0"/>
          </a:p>
          <a:p>
            <a:pPr marL="342900" indent="-342900">
              <a:buFont typeface="Arial" panose="020B0604020202020204" pitchFamily="34" charset="0"/>
              <a:buChar char="•"/>
            </a:pPr>
            <a:r>
              <a:rPr lang="en-US" sz="2000" dirty="0"/>
              <a:t>During droughts, the Little Loch Reservoir drawdowns to critical level that forces the manager to reduce  the delivery to water town </a:t>
            </a:r>
          </a:p>
          <a:p>
            <a:pPr marL="800100" lvl="1" indent="-342900">
              <a:buFont typeface="Wingdings" panose="05000000000000000000" pitchFamily="2" charset="2"/>
              <a:buChar char="§"/>
            </a:pPr>
            <a:r>
              <a:rPr lang="en-US" sz="2000" dirty="0"/>
              <a:t>if Little Loch storage below 50% capacity, delivery reduced by 50%</a:t>
            </a:r>
          </a:p>
          <a:p>
            <a:pPr marL="800100" lvl="1" indent="-342900">
              <a:buFont typeface="Wingdings" panose="05000000000000000000" pitchFamily="2" charset="2"/>
              <a:buChar char="§"/>
            </a:pPr>
            <a:r>
              <a:rPr lang="en-US" sz="2000" dirty="0"/>
              <a:t>if Little Loch below 25% capacity, delivery is reduced by 75%</a:t>
            </a:r>
          </a:p>
          <a:p>
            <a:endParaRPr lang="en-US" sz="2000" dirty="0"/>
          </a:p>
          <a:p>
            <a:pPr marL="342900" indent="-342900">
              <a:buFont typeface="Arial" panose="020B0604020202020204" pitchFamily="34" charset="0"/>
              <a:buChar char="•"/>
            </a:pPr>
            <a:r>
              <a:rPr lang="en-US" sz="2000" dirty="0"/>
              <a:t>Little Loch manager and Water Town decision makers are expecting a reduction in streamflow due to climate change and an increase in demand due to increasing population.</a:t>
            </a:r>
          </a:p>
        </p:txBody>
      </p:sp>
    </p:spTree>
    <p:extLst>
      <p:ext uri="{BB962C8B-B14F-4D97-AF65-F5344CB8AC3E}">
        <p14:creationId xmlns:p14="http://schemas.microsoft.com/office/powerpoint/2010/main" val="1527669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BEAF59FD-EF8D-FE53-3372-FB61C8A7E8A2}"/>
              </a:ext>
            </a:extLst>
          </p:cNvPr>
          <p:cNvSpPr>
            <a:spLocks noGrp="1"/>
          </p:cNvSpPr>
          <p:nvPr>
            <p:ph type="body" sz="quarter" idx="14"/>
          </p:nvPr>
        </p:nvSpPr>
        <p:spPr/>
        <p:txBody>
          <a:bodyPr/>
          <a:lstStyle/>
          <a:p>
            <a:r>
              <a:rPr lang="en-US" dirty="0">
                <a:latin typeface="Source Sans Pro" panose="020B0503030403020204" pitchFamily="34" charset="0"/>
                <a:ea typeface="Source Sans Pro" panose="020B0503030403020204" pitchFamily="34" charset="0"/>
              </a:rPr>
              <a:t>SFPUC Training Session 1. September 12, 2023</a:t>
            </a:r>
          </a:p>
        </p:txBody>
      </p:sp>
      <p:sp>
        <p:nvSpPr>
          <p:cNvPr id="5" name="Slide Number Placeholder 4">
            <a:extLst>
              <a:ext uri="{FF2B5EF4-FFF2-40B4-BE49-F238E27FC236}">
                <a16:creationId xmlns:a16="http://schemas.microsoft.com/office/drawing/2014/main" id="{3047373D-C01B-9240-A726-03020BC364AC}"/>
              </a:ext>
            </a:extLst>
          </p:cNvPr>
          <p:cNvSpPr>
            <a:spLocks noGrp="1"/>
          </p:cNvSpPr>
          <p:nvPr>
            <p:ph type="sldNum" sz="quarter" idx="15"/>
          </p:nvPr>
        </p:nvSpPr>
        <p:spPr/>
        <p:txBody>
          <a:bodyPr/>
          <a:lstStyle/>
          <a:p>
            <a:r>
              <a:rPr lang="en-US"/>
              <a:t>Page </a:t>
            </a:r>
            <a:fld id="{D451C3AF-C182-BB47-A3C0-0AB666CF8761}" type="slidenum">
              <a:rPr lang="en-US" smtClean="0"/>
              <a:pPr/>
              <a:t>43</a:t>
            </a:fld>
            <a:endParaRPr lang="en-US" dirty="0"/>
          </a:p>
        </p:txBody>
      </p:sp>
      <p:sp>
        <p:nvSpPr>
          <p:cNvPr id="8" name="Title 1">
            <a:extLst>
              <a:ext uri="{FF2B5EF4-FFF2-40B4-BE49-F238E27FC236}">
                <a16:creationId xmlns:a16="http://schemas.microsoft.com/office/drawing/2014/main" id="{5863B12B-DE51-47FB-B0DF-FCD7F3EFBD90}"/>
              </a:ext>
            </a:extLst>
          </p:cNvPr>
          <p:cNvSpPr>
            <a:spLocks noGrp="1"/>
          </p:cNvSpPr>
          <p:nvPr>
            <p:ph type="title"/>
          </p:nvPr>
        </p:nvSpPr>
        <p:spPr>
          <a:xfrm>
            <a:off x="494051" y="228600"/>
            <a:ext cx="11006433" cy="422602"/>
          </a:xfrm>
        </p:spPr>
        <p:txBody>
          <a:bodyPr>
            <a:normAutofit fontScale="90000"/>
          </a:bodyPr>
          <a:lstStyle/>
          <a:p>
            <a:r>
              <a:rPr lang="en-US" dirty="0"/>
              <a:t>Hands-on session</a:t>
            </a:r>
          </a:p>
        </p:txBody>
      </p:sp>
      <p:pic>
        <p:nvPicPr>
          <p:cNvPr id="4" name="Picture 3">
            <a:extLst>
              <a:ext uri="{FF2B5EF4-FFF2-40B4-BE49-F238E27FC236}">
                <a16:creationId xmlns:a16="http://schemas.microsoft.com/office/drawing/2014/main" id="{4C2A9313-C407-F102-DF68-462102AEBD2E}"/>
              </a:ext>
            </a:extLst>
          </p:cNvPr>
          <p:cNvPicPr>
            <a:picLocks noChangeAspect="1"/>
          </p:cNvPicPr>
          <p:nvPr/>
        </p:nvPicPr>
        <p:blipFill rotWithShape="1">
          <a:blip r:embed="rId3"/>
          <a:srcRect t="6022" b="13285"/>
          <a:stretch/>
        </p:blipFill>
        <p:spPr>
          <a:xfrm>
            <a:off x="7879463" y="45586"/>
            <a:ext cx="3818486" cy="5831023"/>
          </a:xfrm>
          <a:prstGeom prst="rect">
            <a:avLst/>
          </a:prstGeom>
        </p:spPr>
      </p:pic>
      <p:sp>
        <p:nvSpPr>
          <p:cNvPr id="7" name="TextBox 6">
            <a:extLst>
              <a:ext uri="{FF2B5EF4-FFF2-40B4-BE49-F238E27FC236}">
                <a16:creationId xmlns:a16="http://schemas.microsoft.com/office/drawing/2014/main" id="{9773492E-BCB5-31A4-8C71-7102D64C737A}"/>
              </a:ext>
            </a:extLst>
          </p:cNvPr>
          <p:cNvSpPr txBox="1"/>
          <p:nvPr/>
        </p:nvSpPr>
        <p:spPr>
          <a:xfrm>
            <a:off x="658025" y="769121"/>
            <a:ext cx="7033189" cy="4985980"/>
          </a:xfrm>
          <a:prstGeom prst="rect">
            <a:avLst/>
          </a:prstGeom>
          <a:noFill/>
        </p:spPr>
        <p:txBody>
          <a:bodyPr wrap="square" rtlCol="0">
            <a:spAutoFit/>
          </a:bodyPr>
          <a:lstStyle/>
          <a:p>
            <a:r>
              <a:rPr lang="en-US" sz="2400" b="1" dirty="0"/>
              <a:t>Do we have enough information to create a </a:t>
            </a:r>
            <a:r>
              <a:rPr lang="en-US" sz="2400" b="1" dirty="0" err="1"/>
              <a:t>Pywr</a:t>
            </a:r>
            <a:r>
              <a:rPr lang="en-US" sz="2400" b="1" dirty="0"/>
              <a:t> model that represent the water town system?</a:t>
            </a:r>
          </a:p>
          <a:p>
            <a:endParaRPr lang="en-US" dirty="0"/>
          </a:p>
          <a:p>
            <a:r>
              <a:rPr lang="en-US" dirty="0"/>
              <a:t>If you are willing to give it a try, a good place to start is the ‘</a:t>
            </a:r>
            <a:r>
              <a:rPr lang="en-US" i="1" dirty="0" err="1">
                <a:highlight>
                  <a:srgbClr val="C0C0C0"/>
                </a:highlight>
              </a:rPr>
              <a:t>water_town_template.json</a:t>
            </a:r>
            <a:r>
              <a:rPr lang="en-US" dirty="0"/>
              <a:t>’ located in the </a:t>
            </a:r>
            <a:r>
              <a:rPr lang="en-US" dirty="0">
                <a:highlight>
                  <a:srgbClr val="C0C0C0"/>
                </a:highlight>
              </a:rPr>
              <a:t>/models/Parents</a:t>
            </a:r>
            <a:r>
              <a:rPr lang="en-US" dirty="0"/>
              <a:t> directory</a:t>
            </a:r>
          </a:p>
          <a:p>
            <a:endParaRPr lang="en-US" dirty="0">
              <a:highlight>
                <a:srgbClr val="C0C0C0"/>
              </a:highlight>
            </a:endParaRPr>
          </a:p>
          <a:p>
            <a:r>
              <a:rPr lang="en-US" dirty="0"/>
              <a:t>The ‘</a:t>
            </a:r>
            <a:r>
              <a:rPr lang="en-US" i="1" dirty="0">
                <a:highlight>
                  <a:srgbClr val="C0C0C0"/>
                </a:highlight>
              </a:rPr>
              <a:t>water_town_scenario_1.json</a:t>
            </a:r>
            <a:r>
              <a:rPr lang="en-US" dirty="0"/>
              <a:t>’ file in the </a:t>
            </a:r>
            <a:r>
              <a:rPr lang="en-US" dirty="0">
                <a:highlight>
                  <a:srgbClr val="C0C0C0"/>
                </a:highlight>
              </a:rPr>
              <a:t>/models/</a:t>
            </a:r>
            <a:r>
              <a:rPr lang="en-US" dirty="0" err="1">
                <a:highlight>
                  <a:srgbClr val="C0C0C0"/>
                </a:highlight>
              </a:rPr>
              <a:t>model_json</a:t>
            </a:r>
            <a:r>
              <a:rPr lang="en-US" dirty="0"/>
              <a:t> directory together with the python script ‘</a:t>
            </a:r>
            <a:r>
              <a:rPr lang="en-US" i="1" dirty="0"/>
              <a:t>WaterTown_Model.py</a:t>
            </a:r>
            <a:r>
              <a:rPr lang="en-US" dirty="0"/>
              <a:t>’  provide an example of what would work to simulate the water town water system.</a:t>
            </a:r>
          </a:p>
          <a:p>
            <a:endParaRPr lang="en-US" dirty="0"/>
          </a:p>
          <a:p>
            <a:r>
              <a:rPr lang="en-US" dirty="0"/>
              <a:t>It is suggested to go over the </a:t>
            </a:r>
            <a:r>
              <a:rPr lang="en-US" b="1" dirty="0"/>
              <a:t>Comprehension Questions </a:t>
            </a:r>
            <a:r>
              <a:rPr lang="en-US" dirty="0"/>
              <a:t>located in the readme.md file. </a:t>
            </a:r>
          </a:p>
          <a:p>
            <a:endParaRPr lang="en-US" dirty="0"/>
          </a:p>
          <a:p>
            <a:r>
              <a:rPr lang="en-US" dirty="0"/>
              <a:t>These questions were elaborated to develop your understanding of the code and get your familiar with many concepts that were explored during the training.</a:t>
            </a:r>
            <a:endParaRPr lang="en-US" b="1" dirty="0"/>
          </a:p>
        </p:txBody>
      </p:sp>
      <p:sp>
        <p:nvSpPr>
          <p:cNvPr id="9" name="TextBox 8">
            <a:extLst>
              <a:ext uri="{FF2B5EF4-FFF2-40B4-BE49-F238E27FC236}">
                <a16:creationId xmlns:a16="http://schemas.microsoft.com/office/drawing/2014/main" id="{8249F180-E470-28D6-243E-DFEF5E8C10E9}"/>
              </a:ext>
            </a:extLst>
          </p:cNvPr>
          <p:cNvSpPr txBox="1"/>
          <p:nvPr/>
        </p:nvSpPr>
        <p:spPr>
          <a:xfrm>
            <a:off x="7751444" y="6289194"/>
            <a:ext cx="3749040" cy="307777"/>
          </a:xfrm>
          <a:prstGeom prst="rect">
            <a:avLst/>
          </a:prstGeom>
          <a:solidFill>
            <a:schemeClr val="bg1"/>
          </a:solidFill>
        </p:spPr>
        <p:txBody>
          <a:bodyPr wrap="square" rtlCol="0">
            <a:spAutoFit/>
          </a:bodyPr>
          <a:lstStyle/>
          <a:p>
            <a:pPr algn="ctr"/>
            <a:r>
              <a:rPr lang="en-US" sz="1400" i="1" dirty="0"/>
              <a:t>Screenshot of the ‘Umass_Training_01’</a:t>
            </a:r>
          </a:p>
        </p:txBody>
      </p:sp>
    </p:spTree>
    <p:extLst>
      <p:ext uri="{BB962C8B-B14F-4D97-AF65-F5344CB8AC3E}">
        <p14:creationId xmlns:p14="http://schemas.microsoft.com/office/powerpoint/2010/main" val="37371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F1715-FFD5-9B8D-91B5-C2BA64CC98F5}"/>
              </a:ext>
            </a:extLst>
          </p:cNvPr>
          <p:cNvSpPr>
            <a:spLocks noGrp="1"/>
          </p:cNvSpPr>
          <p:nvPr>
            <p:ph type="title"/>
          </p:nvPr>
        </p:nvSpPr>
        <p:spPr>
          <a:xfrm>
            <a:off x="381555" y="228600"/>
            <a:ext cx="10945368" cy="525248"/>
          </a:xfrm>
        </p:spPr>
        <p:txBody>
          <a:bodyPr>
            <a:normAutofit fontScale="90000"/>
          </a:bodyPr>
          <a:lstStyle/>
          <a:p>
            <a:r>
              <a:rPr lang="en-US" dirty="0">
                <a:latin typeface="+mj-lt"/>
              </a:rPr>
              <a:t>Homework assignment: 6 exercises</a:t>
            </a:r>
          </a:p>
        </p:txBody>
      </p:sp>
      <p:sp>
        <p:nvSpPr>
          <p:cNvPr id="5" name="Slide Number Placeholder 4">
            <a:extLst>
              <a:ext uri="{FF2B5EF4-FFF2-40B4-BE49-F238E27FC236}">
                <a16:creationId xmlns:a16="http://schemas.microsoft.com/office/drawing/2014/main" id="{604726EC-0A66-B41B-B737-47A265ED30BB}"/>
              </a:ext>
            </a:extLst>
          </p:cNvPr>
          <p:cNvSpPr>
            <a:spLocks noGrp="1"/>
          </p:cNvSpPr>
          <p:nvPr>
            <p:ph type="sldNum" sz="quarter" idx="15"/>
          </p:nvPr>
        </p:nvSpPr>
        <p:spPr/>
        <p:txBody>
          <a:bodyPr/>
          <a:lstStyle/>
          <a:p>
            <a:r>
              <a:rPr lang="en-US"/>
              <a:t>Page </a:t>
            </a:r>
            <a:fld id="{D451C3AF-C182-BB47-A3C0-0AB666CF8761}" type="slidenum">
              <a:rPr lang="en-US" smtClean="0"/>
              <a:pPr/>
              <a:t>44</a:t>
            </a:fld>
            <a:endParaRPr lang="en-US" dirty="0"/>
          </a:p>
        </p:txBody>
      </p:sp>
      <p:sp>
        <p:nvSpPr>
          <p:cNvPr id="6" name="TextBox 5">
            <a:extLst>
              <a:ext uri="{FF2B5EF4-FFF2-40B4-BE49-F238E27FC236}">
                <a16:creationId xmlns:a16="http://schemas.microsoft.com/office/drawing/2014/main" id="{561E3049-CE39-81C9-E85E-22F52A6372CE}"/>
              </a:ext>
            </a:extLst>
          </p:cNvPr>
          <p:cNvSpPr txBox="1"/>
          <p:nvPr/>
        </p:nvSpPr>
        <p:spPr>
          <a:xfrm>
            <a:off x="607718" y="831809"/>
            <a:ext cx="4895273" cy="1569660"/>
          </a:xfrm>
          <a:prstGeom prst="rect">
            <a:avLst/>
          </a:prstGeom>
          <a:solidFill>
            <a:schemeClr val="tx2">
              <a:lumMod val="20000"/>
              <a:lumOff val="80000"/>
            </a:schemeClr>
          </a:solidFill>
        </p:spPr>
        <p:txBody>
          <a:bodyPr wrap="square" rtlCol="0">
            <a:spAutoFit/>
          </a:bodyPr>
          <a:lstStyle/>
          <a:p>
            <a:r>
              <a:rPr lang="en-US" sz="1600" dirty="0"/>
              <a:t>Scenario 1</a:t>
            </a:r>
          </a:p>
          <a:p>
            <a:pPr marL="285750" indent="-285750">
              <a:buFont typeface="Arial" panose="020B0604020202020204" pitchFamily="34" charset="0"/>
              <a:buChar char="•"/>
            </a:pPr>
            <a:r>
              <a:rPr lang="en-US" sz="1600" dirty="0"/>
              <a:t>Little Loch (LL) Storage: 200,000 AF (ini:180,00 AF)</a:t>
            </a:r>
          </a:p>
          <a:p>
            <a:pPr marL="285750" indent="-285750">
              <a:buFont typeface="Arial" panose="020B0604020202020204" pitchFamily="34" charset="0"/>
              <a:buChar char="•"/>
            </a:pPr>
            <a:r>
              <a:rPr lang="en-US" sz="1600" dirty="0"/>
              <a:t>Current climate Little Loch inflow</a:t>
            </a:r>
          </a:p>
          <a:p>
            <a:pPr marL="285750" indent="-285750">
              <a:buFont typeface="Arial" panose="020B0604020202020204" pitchFamily="34" charset="0"/>
              <a:buChar char="•"/>
            </a:pPr>
            <a:r>
              <a:rPr lang="en-US" sz="1600" dirty="0"/>
              <a:t>Daily Water Town demand: 450 AFD</a:t>
            </a:r>
          </a:p>
          <a:p>
            <a:pPr marL="285750" indent="-285750">
              <a:buFont typeface="Arial" panose="020B0604020202020204" pitchFamily="34" charset="0"/>
              <a:buChar char="•"/>
            </a:pPr>
            <a:r>
              <a:rPr lang="en-US" sz="1600" dirty="0"/>
              <a:t>Deliveries cut by half  if LL &lt; 50% max storage</a:t>
            </a:r>
          </a:p>
          <a:p>
            <a:pPr marL="285750" indent="-285750">
              <a:buFont typeface="Arial" panose="020B0604020202020204" pitchFamily="34" charset="0"/>
              <a:buChar char="•"/>
            </a:pPr>
            <a:r>
              <a:rPr lang="en-US" sz="1600" dirty="0"/>
              <a:t>Deliveries cut by 75%  if LL &lt; 25% max storage</a:t>
            </a:r>
          </a:p>
        </p:txBody>
      </p:sp>
      <p:sp>
        <p:nvSpPr>
          <p:cNvPr id="7" name="TextBox 6">
            <a:extLst>
              <a:ext uri="{FF2B5EF4-FFF2-40B4-BE49-F238E27FC236}">
                <a16:creationId xmlns:a16="http://schemas.microsoft.com/office/drawing/2014/main" id="{A5F409FA-DDFA-4A97-BB29-FC24B5850A4F}"/>
              </a:ext>
            </a:extLst>
          </p:cNvPr>
          <p:cNvSpPr txBox="1"/>
          <p:nvPr/>
        </p:nvSpPr>
        <p:spPr>
          <a:xfrm>
            <a:off x="5660286" y="831809"/>
            <a:ext cx="5073232" cy="1569660"/>
          </a:xfrm>
          <a:prstGeom prst="rect">
            <a:avLst/>
          </a:prstGeom>
          <a:solidFill>
            <a:schemeClr val="bg2">
              <a:lumMod val="75000"/>
            </a:schemeClr>
          </a:solidFill>
        </p:spPr>
        <p:txBody>
          <a:bodyPr wrap="square" rtlCol="0">
            <a:spAutoFit/>
          </a:bodyPr>
          <a:lstStyle/>
          <a:p>
            <a:r>
              <a:rPr lang="en-US" sz="1600" dirty="0"/>
              <a:t>Scenario 4</a:t>
            </a:r>
          </a:p>
          <a:p>
            <a:pPr marL="285750" indent="-285750">
              <a:buFont typeface="Arial" panose="020B0604020202020204" pitchFamily="34" charset="0"/>
              <a:buChar char="•"/>
            </a:pPr>
            <a:r>
              <a:rPr lang="en-US" sz="1600" dirty="0"/>
              <a:t>Little Loch (LL) Storage: </a:t>
            </a:r>
            <a:r>
              <a:rPr lang="en-US" sz="1600" b="1" dirty="0"/>
              <a:t>250,000 AF </a:t>
            </a:r>
            <a:r>
              <a:rPr lang="en-US" sz="1600" dirty="0"/>
              <a:t>(ini:180,00 AF)</a:t>
            </a:r>
            <a:endParaRPr lang="en-US" sz="1600" b="1" dirty="0"/>
          </a:p>
          <a:p>
            <a:pPr marL="285750" indent="-285750">
              <a:buFont typeface="Arial" panose="020B0604020202020204" pitchFamily="34" charset="0"/>
              <a:buChar char="•"/>
            </a:pPr>
            <a:r>
              <a:rPr lang="en-US" sz="1600" dirty="0"/>
              <a:t>Current climate Little Loch inflow</a:t>
            </a:r>
          </a:p>
          <a:p>
            <a:pPr marL="285750" indent="-285750">
              <a:buFont typeface="Arial" panose="020B0604020202020204" pitchFamily="34" charset="0"/>
              <a:buChar char="•"/>
            </a:pPr>
            <a:r>
              <a:rPr lang="en-US" sz="1600" dirty="0"/>
              <a:t>Daily Water Town demand: 450 AFD</a:t>
            </a:r>
          </a:p>
          <a:p>
            <a:pPr marL="285750" indent="-285750">
              <a:buFont typeface="Arial" panose="020B0604020202020204" pitchFamily="34" charset="0"/>
              <a:buChar char="•"/>
            </a:pPr>
            <a:r>
              <a:rPr lang="en-US" sz="1600" dirty="0"/>
              <a:t>Deliveries cut by half  if LL &lt; 50% max storage</a:t>
            </a:r>
          </a:p>
          <a:p>
            <a:pPr marL="285750" indent="-285750">
              <a:buFont typeface="Arial" panose="020B0604020202020204" pitchFamily="34" charset="0"/>
              <a:buChar char="•"/>
            </a:pPr>
            <a:r>
              <a:rPr lang="en-US" sz="1600" dirty="0"/>
              <a:t>Deliveries cut by 75%  if LL &lt; 25% max storage</a:t>
            </a:r>
          </a:p>
        </p:txBody>
      </p:sp>
      <p:sp>
        <p:nvSpPr>
          <p:cNvPr id="8" name="TextBox 7">
            <a:extLst>
              <a:ext uri="{FF2B5EF4-FFF2-40B4-BE49-F238E27FC236}">
                <a16:creationId xmlns:a16="http://schemas.microsoft.com/office/drawing/2014/main" id="{A399661A-5C36-499F-B348-7E08A33AA6F8}"/>
              </a:ext>
            </a:extLst>
          </p:cNvPr>
          <p:cNvSpPr txBox="1"/>
          <p:nvPr/>
        </p:nvSpPr>
        <p:spPr>
          <a:xfrm>
            <a:off x="607718" y="4222519"/>
            <a:ext cx="4895273" cy="1569660"/>
          </a:xfrm>
          <a:prstGeom prst="rect">
            <a:avLst/>
          </a:prstGeom>
          <a:solidFill>
            <a:schemeClr val="tx2">
              <a:lumMod val="60000"/>
              <a:lumOff val="40000"/>
            </a:schemeClr>
          </a:solidFill>
        </p:spPr>
        <p:txBody>
          <a:bodyPr wrap="square" rtlCol="0">
            <a:spAutoFit/>
          </a:bodyPr>
          <a:lstStyle/>
          <a:p>
            <a:r>
              <a:rPr lang="en-US" sz="1600" dirty="0"/>
              <a:t>Scenario 3</a:t>
            </a:r>
          </a:p>
          <a:p>
            <a:pPr marL="285750" indent="-285750">
              <a:buFont typeface="Arial" panose="020B0604020202020204" pitchFamily="34" charset="0"/>
              <a:buChar char="•"/>
            </a:pPr>
            <a:r>
              <a:rPr lang="en-US" sz="1600" dirty="0"/>
              <a:t>Little Loch (LL) Storage: 200,000 AF (ini:180,00 AF)</a:t>
            </a:r>
          </a:p>
          <a:p>
            <a:pPr marL="285750" indent="-285750">
              <a:buFont typeface="Arial" panose="020B0604020202020204" pitchFamily="34" charset="0"/>
              <a:buChar char="•"/>
            </a:pPr>
            <a:r>
              <a:rPr lang="en-US" sz="1600" b="1" dirty="0"/>
              <a:t>20% reduction in Little Loch inflow</a:t>
            </a:r>
          </a:p>
          <a:p>
            <a:pPr marL="285750" indent="-285750">
              <a:buFont typeface="Arial" panose="020B0604020202020204" pitchFamily="34" charset="0"/>
              <a:buChar char="•"/>
            </a:pPr>
            <a:r>
              <a:rPr lang="en-US" sz="1600" dirty="0"/>
              <a:t>Daily Water Town demand: 450 AFD</a:t>
            </a:r>
          </a:p>
          <a:p>
            <a:pPr marL="285750" indent="-285750">
              <a:buFont typeface="Arial" panose="020B0604020202020204" pitchFamily="34" charset="0"/>
              <a:buChar char="•"/>
            </a:pPr>
            <a:r>
              <a:rPr lang="en-US" sz="1600" dirty="0"/>
              <a:t>Deliveries cut by half  if LL &lt; 50% max storage</a:t>
            </a:r>
          </a:p>
          <a:p>
            <a:pPr marL="285750" indent="-285750">
              <a:buFont typeface="Arial" panose="020B0604020202020204" pitchFamily="34" charset="0"/>
              <a:buChar char="•"/>
            </a:pPr>
            <a:r>
              <a:rPr lang="en-US" sz="1600" dirty="0"/>
              <a:t>Deliveries cut by 75%  if LL &lt; 25% max storage</a:t>
            </a:r>
          </a:p>
        </p:txBody>
      </p:sp>
      <p:sp>
        <p:nvSpPr>
          <p:cNvPr id="9" name="TextBox 8">
            <a:extLst>
              <a:ext uri="{FF2B5EF4-FFF2-40B4-BE49-F238E27FC236}">
                <a16:creationId xmlns:a16="http://schemas.microsoft.com/office/drawing/2014/main" id="{0860014E-1B34-D035-3525-2871FEBF8E91}"/>
              </a:ext>
            </a:extLst>
          </p:cNvPr>
          <p:cNvSpPr txBox="1"/>
          <p:nvPr/>
        </p:nvSpPr>
        <p:spPr>
          <a:xfrm>
            <a:off x="607718" y="2522393"/>
            <a:ext cx="4895273" cy="1569660"/>
          </a:xfrm>
          <a:prstGeom prst="rect">
            <a:avLst/>
          </a:prstGeom>
          <a:solidFill>
            <a:schemeClr val="tx2">
              <a:lumMod val="40000"/>
              <a:lumOff val="60000"/>
            </a:schemeClr>
          </a:solidFill>
        </p:spPr>
        <p:txBody>
          <a:bodyPr wrap="square" rtlCol="0">
            <a:spAutoFit/>
          </a:bodyPr>
          <a:lstStyle/>
          <a:p>
            <a:r>
              <a:rPr lang="en-US" sz="1600" dirty="0"/>
              <a:t>Scenario 2</a:t>
            </a:r>
          </a:p>
          <a:p>
            <a:pPr marL="285750" indent="-285750">
              <a:buFont typeface="Arial" panose="020B0604020202020204" pitchFamily="34" charset="0"/>
              <a:buChar char="•"/>
            </a:pPr>
            <a:r>
              <a:rPr lang="en-US" sz="1600" dirty="0"/>
              <a:t>Little Loch (LL) Storage: 200,000 AF (ini:180,00 AF)</a:t>
            </a:r>
          </a:p>
          <a:p>
            <a:pPr marL="285750" indent="-285750">
              <a:buFont typeface="Arial" panose="020B0604020202020204" pitchFamily="34" charset="0"/>
              <a:buChar char="•"/>
            </a:pPr>
            <a:r>
              <a:rPr lang="en-US" sz="1600" b="1" dirty="0"/>
              <a:t>10% reduction in Little Loch inflow</a:t>
            </a:r>
          </a:p>
          <a:p>
            <a:pPr marL="285750" indent="-285750">
              <a:buFont typeface="Arial" panose="020B0604020202020204" pitchFamily="34" charset="0"/>
              <a:buChar char="•"/>
            </a:pPr>
            <a:r>
              <a:rPr lang="en-US" sz="1600" dirty="0"/>
              <a:t>Daily Water Town demand: 450 AFD</a:t>
            </a:r>
          </a:p>
          <a:p>
            <a:pPr marL="285750" indent="-285750">
              <a:buFont typeface="Arial" panose="020B0604020202020204" pitchFamily="34" charset="0"/>
              <a:buChar char="•"/>
            </a:pPr>
            <a:r>
              <a:rPr lang="en-US" sz="1600" dirty="0"/>
              <a:t>Deliveries cut by half  if LL &lt; 50% max storage</a:t>
            </a:r>
          </a:p>
          <a:p>
            <a:pPr marL="285750" indent="-285750">
              <a:buFont typeface="Arial" panose="020B0604020202020204" pitchFamily="34" charset="0"/>
              <a:buChar char="•"/>
            </a:pPr>
            <a:r>
              <a:rPr lang="en-US" sz="1600" dirty="0"/>
              <a:t>Deliveries cut by 75%  if LH &lt; 25% max storage</a:t>
            </a:r>
          </a:p>
        </p:txBody>
      </p:sp>
      <p:sp>
        <p:nvSpPr>
          <p:cNvPr id="10" name="TextBox 9">
            <a:extLst>
              <a:ext uri="{FF2B5EF4-FFF2-40B4-BE49-F238E27FC236}">
                <a16:creationId xmlns:a16="http://schemas.microsoft.com/office/drawing/2014/main" id="{BDEFDDD8-3C56-11D2-E1BE-5B6FF97B107E}"/>
              </a:ext>
            </a:extLst>
          </p:cNvPr>
          <p:cNvSpPr txBox="1"/>
          <p:nvPr/>
        </p:nvSpPr>
        <p:spPr>
          <a:xfrm>
            <a:off x="5660285" y="2522835"/>
            <a:ext cx="5073231" cy="1569660"/>
          </a:xfrm>
          <a:prstGeom prst="rect">
            <a:avLst/>
          </a:prstGeom>
          <a:solidFill>
            <a:schemeClr val="bg1">
              <a:lumMod val="85000"/>
            </a:schemeClr>
          </a:solidFill>
        </p:spPr>
        <p:txBody>
          <a:bodyPr wrap="square" rtlCol="0">
            <a:spAutoFit/>
          </a:bodyPr>
          <a:lstStyle/>
          <a:p>
            <a:r>
              <a:rPr lang="en-US" sz="1600" dirty="0"/>
              <a:t>Scenario 5</a:t>
            </a:r>
          </a:p>
          <a:p>
            <a:pPr marL="285750" indent="-285750">
              <a:buFont typeface="Arial" panose="020B0604020202020204" pitchFamily="34" charset="0"/>
              <a:buChar char="•"/>
            </a:pPr>
            <a:r>
              <a:rPr lang="en-US" sz="1600" dirty="0"/>
              <a:t>Little Loch (LL) Storage: </a:t>
            </a:r>
            <a:r>
              <a:rPr lang="en-US" sz="1600" b="1" dirty="0"/>
              <a:t>250,000 AF </a:t>
            </a:r>
            <a:r>
              <a:rPr lang="en-US" sz="1600" dirty="0"/>
              <a:t>(ini:180,00 AF)</a:t>
            </a:r>
            <a:endParaRPr lang="en-US" sz="1600" b="1" dirty="0"/>
          </a:p>
          <a:p>
            <a:pPr marL="285750" indent="-285750">
              <a:buFont typeface="Arial" panose="020B0604020202020204" pitchFamily="34" charset="0"/>
              <a:buChar char="•"/>
            </a:pPr>
            <a:r>
              <a:rPr lang="en-US" sz="1600" dirty="0"/>
              <a:t>Current climate Little Loch inflow</a:t>
            </a:r>
          </a:p>
          <a:p>
            <a:pPr marL="285750" indent="-285750">
              <a:buFont typeface="Arial" panose="020B0604020202020204" pitchFamily="34" charset="0"/>
              <a:buChar char="•"/>
            </a:pPr>
            <a:r>
              <a:rPr lang="en-US" sz="1600" dirty="0"/>
              <a:t>Daily Water Town demand: </a:t>
            </a:r>
            <a:r>
              <a:rPr lang="en-US" sz="1600" b="1" dirty="0"/>
              <a:t>550 AFD</a:t>
            </a:r>
          </a:p>
          <a:p>
            <a:pPr marL="285750" indent="-285750">
              <a:buFont typeface="Arial" panose="020B0604020202020204" pitchFamily="34" charset="0"/>
              <a:buChar char="•"/>
            </a:pPr>
            <a:r>
              <a:rPr lang="en-US" sz="1600" dirty="0"/>
              <a:t>Deliveries cut by half  if LH &lt; 50% max storage</a:t>
            </a:r>
          </a:p>
          <a:p>
            <a:pPr marL="285750" indent="-285750">
              <a:buFont typeface="Arial" panose="020B0604020202020204" pitchFamily="34" charset="0"/>
              <a:buChar char="•"/>
            </a:pPr>
            <a:r>
              <a:rPr lang="en-US" sz="1600" dirty="0"/>
              <a:t>Deliveries cut by 75%  if LH &lt; 25% max storage</a:t>
            </a:r>
          </a:p>
        </p:txBody>
      </p:sp>
      <p:sp>
        <p:nvSpPr>
          <p:cNvPr id="11" name="TextBox 10">
            <a:extLst>
              <a:ext uri="{FF2B5EF4-FFF2-40B4-BE49-F238E27FC236}">
                <a16:creationId xmlns:a16="http://schemas.microsoft.com/office/drawing/2014/main" id="{5F307437-32C8-4D56-EFD0-5B0DFDA163B7}"/>
              </a:ext>
            </a:extLst>
          </p:cNvPr>
          <p:cNvSpPr txBox="1"/>
          <p:nvPr/>
        </p:nvSpPr>
        <p:spPr>
          <a:xfrm>
            <a:off x="5660286" y="4222519"/>
            <a:ext cx="5073232" cy="1569660"/>
          </a:xfrm>
          <a:prstGeom prst="rect">
            <a:avLst/>
          </a:prstGeom>
          <a:solidFill>
            <a:schemeClr val="bg1">
              <a:lumMod val="95000"/>
            </a:schemeClr>
          </a:solidFill>
        </p:spPr>
        <p:txBody>
          <a:bodyPr wrap="square" rtlCol="0">
            <a:spAutoFit/>
          </a:bodyPr>
          <a:lstStyle/>
          <a:p>
            <a:r>
              <a:rPr lang="en-US" sz="1600" dirty="0"/>
              <a:t>Scenario 6</a:t>
            </a:r>
          </a:p>
          <a:p>
            <a:pPr marL="285750" indent="-285750">
              <a:buFont typeface="Arial" panose="020B0604020202020204" pitchFamily="34" charset="0"/>
              <a:buChar char="•"/>
            </a:pPr>
            <a:r>
              <a:rPr lang="en-US" sz="1600" dirty="0"/>
              <a:t>Little Loch (LL) Storage: </a:t>
            </a:r>
            <a:r>
              <a:rPr lang="en-US" sz="1600" b="1" dirty="0"/>
              <a:t>250,000 AF </a:t>
            </a:r>
            <a:r>
              <a:rPr lang="en-US" sz="1600" dirty="0"/>
              <a:t>(ini:180,00 AF)</a:t>
            </a:r>
            <a:endParaRPr lang="en-US" sz="1600" b="1" dirty="0"/>
          </a:p>
          <a:p>
            <a:pPr marL="285750" indent="-285750">
              <a:buFont typeface="Arial" panose="020B0604020202020204" pitchFamily="34" charset="0"/>
              <a:buChar char="•"/>
            </a:pPr>
            <a:r>
              <a:rPr lang="en-US" sz="1600" dirty="0"/>
              <a:t>Current climate Little Loch inflow</a:t>
            </a:r>
          </a:p>
          <a:p>
            <a:pPr marL="285750" indent="-285750">
              <a:buFont typeface="Arial" panose="020B0604020202020204" pitchFamily="34" charset="0"/>
              <a:buChar char="•"/>
            </a:pPr>
            <a:r>
              <a:rPr lang="en-US" sz="1600" dirty="0"/>
              <a:t>Daily Water Town demand: </a:t>
            </a:r>
            <a:r>
              <a:rPr lang="en-US" sz="1600" b="1" dirty="0"/>
              <a:t>550 AFD</a:t>
            </a:r>
          </a:p>
          <a:p>
            <a:pPr marL="285750" indent="-285750">
              <a:buFont typeface="Arial" panose="020B0604020202020204" pitchFamily="34" charset="0"/>
              <a:buChar char="•"/>
            </a:pPr>
            <a:r>
              <a:rPr lang="en-US" sz="1600" dirty="0"/>
              <a:t>Deliveries cut by half  if LL &lt; </a:t>
            </a:r>
            <a:r>
              <a:rPr lang="en-US" sz="1600" b="1" dirty="0"/>
              <a:t>35%</a:t>
            </a:r>
            <a:r>
              <a:rPr lang="en-US" sz="1600" dirty="0"/>
              <a:t> max storage</a:t>
            </a:r>
          </a:p>
          <a:p>
            <a:pPr marL="285750" indent="-285750">
              <a:buFont typeface="Arial" panose="020B0604020202020204" pitchFamily="34" charset="0"/>
              <a:buChar char="•"/>
            </a:pPr>
            <a:r>
              <a:rPr lang="en-US" sz="1600" dirty="0"/>
              <a:t>Deliveries cut by 75%  if LL &lt; </a:t>
            </a:r>
            <a:r>
              <a:rPr lang="en-US" sz="1600" b="1" dirty="0"/>
              <a:t>15%</a:t>
            </a:r>
            <a:r>
              <a:rPr lang="en-US" sz="1600" dirty="0"/>
              <a:t> max storage</a:t>
            </a:r>
          </a:p>
        </p:txBody>
      </p:sp>
      <p:sp>
        <p:nvSpPr>
          <p:cNvPr id="13" name="Text Placeholder 12">
            <a:extLst>
              <a:ext uri="{FF2B5EF4-FFF2-40B4-BE49-F238E27FC236}">
                <a16:creationId xmlns:a16="http://schemas.microsoft.com/office/drawing/2014/main" id="{EBF36AAB-12FA-5412-BAE0-00FA6F4344B9}"/>
              </a:ext>
            </a:extLst>
          </p:cNvPr>
          <p:cNvSpPr>
            <a:spLocks noGrp="1"/>
          </p:cNvSpPr>
          <p:nvPr>
            <p:ph type="body" sz="quarter" idx="14"/>
          </p:nvPr>
        </p:nvSpPr>
        <p:spPr>
          <a:xfrm>
            <a:off x="7232650" y="6427788"/>
            <a:ext cx="3749675" cy="201612"/>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12804323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6747F-D960-68CC-C5CD-944CFE23983D}"/>
              </a:ext>
            </a:extLst>
          </p:cNvPr>
          <p:cNvSpPr>
            <a:spLocks noGrp="1"/>
          </p:cNvSpPr>
          <p:nvPr>
            <p:ph type="body" sz="quarter" idx="10"/>
          </p:nvPr>
        </p:nvSpPr>
        <p:spPr/>
        <p:txBody>
          <a:bodyPr/>
          <a:lstStyle/>
          <a:p>
            <a:r>
              <a:rPr lang="en-US" dirty="0"/>
              <a:t>QUESTIONS &amp; ANSWERS</a:t>
            </a:r>
          </a:p>
        </p:txBody>
      </p:sp>
    </p:spTree>
    <p:extLst>
      <p:ext uri="{BB962C8B-B14F-4D97-AF65-F5344CB8AC3E}">
        <p14:creationId xmlns:p14="http://schemas.microsoft.com/office/powerpoint/2010/main" val="3633526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260BB2-F20B-110B-AB3C-13EBB848613B}"/>
              </a:ext>
            </a:extLst>
          </p:cNvPr>
          <p:cNvPicPr>
            <a:picLocks noChangeAspect="1"/>
          </p:cNvPicPr>
          <p:nvPr/>
        </p:nvPicPr>
        <p:blipFill rotWithShape="1">
          <a:blip r:embed="rId3"/>
          <a:srcRect l="2917" t="13333" r="52923" b="28148"/>
          <a:stretch/>
        </p:blipFill>
        <p:spPr>
          <a:xfrm>
            <a:off x="209551" y="1979091"/>
            <a:ext cx="7780637" cy="2899817"/>
          </a:xfrm>
          <a:prstGeom prst="rect">
            <a:avLst/>
          </a:prstGeom>
        </p:spPr>
      </p:pic>
      <p:sp>
        <p:nvSpPr>
          <p:cNvPr id="19" name="Title 10">
            <a:extLst>
              <a:ext uri="{FF2B5EF4-FFF2-40B4-BE49-F238E27FC236}">
                <a16:creationId xmlns:a16="http://schemas.microsoft.com/office/drawing/2014/main" id="{EAD008EA-52E3-D515-C88A-D4D2D1AE3CA8}"/>
              </a:ext>
            </a:extLst>
          </p:cNvPr>
          <p:cNvSpPr>
            <a:spLocks noGrp="1"/>
          </p:cNvSpPr>
          <p:nvPr>
            <p:ph type="title"/>
          </p:nvPr>
        </p:nvSpPr>
        <p:spPr>
          <a:xfrm>
            <a:off x="313816" y="723546"/>
            <a:ext cx="5540884" cy="685800"/>
          </a:xfrm>
        </p:spPr>
        <p:txBody>
          <a:bodyPr>
            <a:normAutofit fontScale="90000"/>
          </a:bodyPr>
          <a:lstStyle/>
          <a:p>
            <a:r>
              <a:rPr lang="en-US" dirty="0" err="1">
                <a:latin typeface="Source Sans Pro" panose="020B0503030403020204" pitchFamily="34" charset="0"/>
                <a:ea typeface="Source Sans Pro" panose="020B0503030403020204" pitchFamily="34" charset="0"/>
              </a:rPr>
              <a:t>PYthon</a:t>
            </a:r>
            <a:r>
              <a:rPr lang="en-US" dirty="0">
                <a:latin typeface="Source Sans Pro" panose="020B0503030403020204" pitchFamily="34" charset="0"/>
                <a:ea typeface="Source Sans Pro" panose="020B0503030403020204" pitchFamily="34" charset="0"/>
              </a:rPr>
              <a:t> Water Resource (PYWR) library</a:t>
            </a:r>
          </a:p>
        </p:txBody>
      </p:sp>
      <p:sp>
        <p:nvSpPr>
          <p:cNvPr id="5" name="Slide Number Placeholder 4">
            <a:extLst>
              <a:ext uri="{FF2B5EF4-FFF2-40B4-BE49-F238E27FC236}">
                <a16:creationId xmlns:a16="http://schemas.microsoft.com/office/drawing/2014/main" id="{BB8082A0-F2B6-E37F-0D5A-C8075EDAB6FC}"/>
              </a:ext>
            </a:extLst>
          </p:cNvPr>
          <p:cNvSpPr>
            <a:spLocks noGrp="1"/>
          </p:cNvSpPr>
          <p:nvPr>
            <p:ph type="sldNum" sz="quarter" idx="15"/>
          </p:nvPr>
        </p:nvSpPr>
        <p:spPr/>
        <p:txBody>
          <a:bodyPr/>
          <a:lstStyle/>
          <a:p>
            <a:r>
              <a:rPr lang="en-US"/>
              <a:t>Page </a:t>
            </a:r>
            <a:fld id="{D451C3AF-C182-BB47-A3C0-0AB666CF8761}" type="slidenum">
              <a:rPr lang="en-US" smtClean="0"/>
              <a:pPr/>
              <a:t>5</a:t>
            </a:fld>
            <a:endParaRPr lang="en-US" dirty="0"/>
          </a:p>
        </p:txBody>
      </p:sp>
      <p:pic>
        <p:nvPicPr>
          <p:cNvPr id="4" name="Picture 3">
            <a:extLst>
              <a:ext uri="{FF2B5EF4-FFF2-40B4-BE49-F238E27FC236}">
                <a16:creationId xmlns:a16="http://schemas.microsoft.com/office/drawing/2014/main" id="{FEBEDFBF-25C3-AC2D-95DA-F345E59702EB}"/>
              </a:ext>
            </a:extLst>
          </p:cNvPr>
          <p:cNvPicPr>
            <a:picLocks noChangeAspect="1"/>
          </p:cNvPicPr>
          <p:nvPr/>
        </p:nvPicPr>
        <p:blipFill>
          <a:blip r:embed="rId4"/>
          <a:stretch>
            <a:fillRect/>
          </a:stretch>
        </p:blipFill>
        <p:spPr>
          <a:xfrm>
            <a:off x="5949155" y="72890"/>
            <a:ext cx="6242845" cy="3200677"/>
          </a:xfrm>
          <a:prstGeom prst="rect">
            <a:avLst/>
          </a:prstGeom>
        </p:spPr>
      </p:pic>
      <p:sp>
        <p:nvSpPr>
          <p:cNvPr id="12" name="TextBox 11">
            <a:extLst>
              <a:ext uri="{FF2B5EF4-FFF2-40B4-BE49-F238E27FC236}">
                <a16:creationId xmlns:a16="http://schemas.microsoft.com/office/drawing/2014/main" id="{0FD191E7-412D-8354-15C9-E14A97543C88}"/>
              </a:ext>
            </a:extLst>
          </p:cNvPr>
          <p:cNvSpPr txBox="1"/>
          <p:nvPr/>
        </p:nvSpPr>
        <p:spPr>
          <a:xfrm>
            <a:off x="2820652" y="5004844"/>
            <a:ext cx="9371348" cy="338554"/>
          </a:xfrm>
          <a:prstGeom prst="rect">
            <a:avLst/>
          </a:prstGeom>
          <a:noFill/>
        </p:spPr>
        <p:txBody>
          <a:bodyPr wrap="square">
            <a:spAutoFit/>
          </a:bodyPr>
          <a:lstStyle/>
          <a:p>
            <a:r>
              <a:rPr lang="en-US" sz="1600" dirty="0" err="1">
                <a:hlinkClick r:id="rId5"/>
              </a:rPr>
              <a:t>pywr</a:t>
            </a:r>
            <a:r>
              <a:rPr lang="en-US" sz="1600" dirty="0">
                <a:hlinkClick r:id="rId5"/>
              </a:rPr>
              <a:t>/</a:t>
            </a:r>
            <a:r>
              <a:rPr lang="en-US" sz="1600" dirty="0" err="1">
                <a:hlinkClick r:id="rId5"/>
              </a:rPr>
              <a:t>pywr</a:t>
            </a:r>
            <a:r>
              <a:rPr lang="en-US" sz="1600" dirty="0">
                <a:hlinkClick r:id="rId5"/>
              </a:rPr>
              <a:t>: </a:t>
            </a:r>
            <a:r>
              <a:rPr lang="en-US" sz="1600" dirty="0" err="1">
                <a:hlinkClick r:id="rId5"/>
              </a:rPr>
              <a:t>Pywr</a:t>
            </a:r>
            <a:r>
              <a:rPr lang="en-US" sz="1600" dirty="0">
                <a:hlinkClick r:id="rId5"/>
              </a:rPr>
              <a:t> is a </a:t>
            </a:r>
            <a:r>
              <a:rPr lang="en-US" sz="1600" dirty="0" err="1">
                <a:hlinkClick r:id="rId5"/>
              </a:rPr>
              <a:t>generalised</a:t>
            </a:r>
            <a:r>
              <a:rPr lang="en-US" sz="1600" dirty="0">
                <a:hlinkClick r:id="rId5"/>
              </a:rPr>
              <a:t> network resource allocation model written in Python. (github.com)</a:t>
            </a:r>
            <a:endParaRPr lang="en-US" sz="1600" dirty="0"/>
          </a:p>
        </p:txBody>
      </p:sp>
      <p:sp>
        <p:nvSpPr>
          <p:cNvPr id="14" name="TextBox 13">
            <a:extLst>
              <a:ext uri="{FF2B5EF4-FFF2-40B4-BE49-F238E27FC236}">
                <a16:creationId xmlns:a16="http://schemas.microsoft.com/office/drawing/2014/main" id="{7601C24D-B207-3C3E-40E7-C59075897326}"/>
              </a:ext>
            </a:extLst>
          </p:cNvPr>
          <p:cNvSpPr txBox="1"/>
          <p:nvPr/>
        </p:nvSpPr>
        <p:spPr>
          <a:xfrm>
            <a:off x="2482832" y="5391078"/>
            <a:ext cx="9709168" cy="369332"/>
          </a:xfrm>
          <a:prstGeom prst="rect">
            <a:avLst/>
          </a:prstGeom>
          <a:noFill/>
        </p:spPr>
        <p:txBody>
          <a:bodyPr wrap="square">
            <a:spAutoFit/>
          </a:bodyPr>
          <a:lstStyle/>
          <a:p>
            <a:r>
              <a:rPr lang="en-US" dirty="0">
                <a:hlinkClick r:id="rId6"/>
              </a:rPr>
              <a:t>https://linkinghub.elsevier.com/retrieve/pii/S1364815219307133</a:t>
            </a:r>
            <a:r>
              <a:rPr lang="en-US" dirty="0"/>
              <a:t> </a:t>
            </a:r>
          </a:p>
        </p:txBody>
      </p:sp>
      <p:sp>
        <p:nvSpPr>
          <p:cNvPr id="20" name="TextBox 19">
            <a:extLst>
              <a:ext uri="{FF2B5EF4-FFF2-40B4-BE49-F238E27FC236}">
                <a16:creationId xmlns:a16="http://schemas.microsoft.com/office/drawing/2014/main" id="{EDAC723F-4783-4D08-DC6B-FE12C2F66793}"/>
              </a:ext>
            </a:extLst>
          </p:cNvPr>
          <p:cNvSpPr txBox="1"/>
          <p:nvPr/>
        </p:nvSpPr>
        <p:spPr>
          <a:xfrm>
            <a:off x="101600" y="5391078"/>
            <a:ext cx="2832100" cy="369332"/>
          </a:xfrm>
          <a:prstGeom prst="rect">
            <a:avLst/>
          </a:prstGeom>
          <a:noFill/>
        </p:spPr>
        <p:txBody>
          <a:bodyPr wrap="square" rtlCol="0">
            <a:spAutoFit/>
          </a:bodyPr>
          <a:lstStyle/>
          <a:p>
            <a:r>
              <a:rPr lang="en-US" dirty="0">
                <a:latin typeface="Source Sans Pro" panose="020B0503030403020204" pitchFamily="34" charset="0"/>
                <a:ea typeface="Source Sans Pro" panose="020B0503030403020204" pitchFamily="34" charset="0"/>
              </a:rPr>
              <a:t>Link to the PYWR paper:</a:t>
            </a:r>
          </a:p>
        </p:txBody>
      </p:sp>
      <p:sp>
        <p:nvSpPr>
          <p:cNvPr id="21" name="TextBox 20">
            <a:extLst>
              <a:ext uri="{FF2B5EF4-FFF2-40B4-BE49-F238E27FC236}">
                <a16:creationId xmlns:a16="http://schemas.microsoft.com/office/drawing/2014/main" id="{F4837171-E44A-4A78-916E-72748C9D14C5}"/>
              </a:ext>
            </a:extLst>
          </p:cNvPr>
          <p:cNvSpPr txBox="1"/>
          <p:nvPr/>
        </p:nvSpPr>
        <p:spPr>
          <a:xfrm>
            <a:off x="128252" y="5021746"/>
            <a:ext cx="2832100" cy="369332"/>
          </a:xfrm>
          <a:prstGeom prst="rect">
            <a:avLst/>
          </a:prstGeom>
          <a:noFill/>
        </p:spPr>
        <p:txBody>
          <a:bodyPr wrap="square" rtlCol="0">
            <a:spAutoFit/>
          </a:bodyPr>
          <a:lstStyle/>
          <a:p>
            <a:r>
              <a:rPr lang="en-US" dirty="0">
                <a:latin typeface="Source Sans Pro" panose="020B0503030403020204" pitchFamily="34" charset="0"/>
                <a:ea typeface="Source Sans Pro" panose="020B0503030403020204" pitchFamily="34" charset="0"/>
              </a:rPr>
              <a:t>Link to the PYWR </a:t>
            </a:r>
            <a:r>
              <a:rPr lang="en-US" dirty="0" err="1">
                <a:latin typeface="Source Sans Pro" panose="020B0503030403020204" pitchFamily="34" charset="0"/>
                <a:ea typeface="Source Sans Pro" panose="020B0503030403020204" pitchFamily="34" charset="0"/>
              </a:rPr>
              <a:t>Github</a:t>
            </a:r>
            <a:r>
              <a:rPr lang="en-US" dirty="0">
                <a:latin typeface="Source Sans Pro" panose="020B0503030403020204" pitchFamily="34" charset="0"/>
                <a:ea typeface="Source Sans Pro" panose="020B0503030403020204" pitchFamily="34" charset="0"/>
              </a:rPr>
              <a:t>:</a:t>
            </a:r>
          </a:p>
        </p:txBody>
      </p:sp>
      <p:sp>
        <p:nvSpPr>
          <p:cNvPr id="7" name="Text Placeholder 12">
            <a:extLst>
              <a:ext uri="{FF2B5EF4-FFF2-40B4-BE49-F238E27FC236}">
                <a16:creationId xmlns:a16="http://schemas.microsoft.com/office/drawing/2014/main" id="{D3474FD9-8797-BE02-0992-A0EDCF7D9ACF}"/>
              </a:ext>
            </a:extLst>
          </p:cNvPr>
          <p:cNvSpPr>
            <a:spLocks noGrp="1"/>
          </p:cNvSpPr>
          <p:nvPr>
            <p:ph type="body" sz="quarter" idx="14"/>
          </p:nvPr>
        </p:nvSpPr>
        <p:spPr>
          <a:xfrm>
            <a:off x="7232904" y="6425680"/>
            <a:ext cx="3749039" cy="201168"/>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2994026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4412BD-F907-B48A-D9B2-4065A28B27CF}"/>
              </a:ext>
            </a:extLst>
          </p:cNvPr>
          <p:cNvSpPr>
            <a:spLocks noGrp="1"/>
          </p:cNvSpPr>
          <p:nvPr>
            <p:ph type="title"/>
          </p:nvPr>
        </p:nvSpPr>
        <p:spPr>
          <a:xfrm>
            <a:off x="209551" y="11879"/>
            <a:ext cx="11312129" cy="685800"/>
          </a:xfrm>
        </p:spPr>
        <p:txBody>
          <a:bodyPr>
            <a:normAutofit fontScale="90000"/>
          </a:bodyPr>
          <a:lstStyle/>
          <a:p>
            <a:r>
              <a:rPr lang="en-US" dirty="0" err="1"/>
              <a:t>Orinoquia</a:t>
            </a:r>
            <a:r>
              <a:rPr lang="en-US" dirty="0"/>
              <a:t> River Basin in OWF model</a:t>
            </a:r>
          </a:p>
        </p:txBody>
      </p:sp>
      <p:sp>
        <p:nvSpPr>
          <p:cNvPr id="9" name="Text Placeholder 8">
            <a:extLst>
              <a:ext uri="{FF2B5EF4-FFF2-40B4-BE49-F238E27FC236}">
                <a16:creationId xmlns:a16="http://schemas.microsoft.com/office/drawing/2014/main" id="{94B9A418-E69A-BDD7-98FC-A64B7E87994D}"/>
              </a:ext>
            </a:extLst>
          </p:cNvPr>
          <p:cNvSpPr>
            <a:spLocks noGrp="1"/>
          </p:cNvSpPr>
          <p:nvPr>
            <p:ph type="body" sz="quarter" idx="14"/>
          </p:nvPr>
        </p:nvSpPr>
        <p:spPr>
          <a:xfrm>
            <a:off x="7269480" y="6390524"/>
            <a:ext cx="3749040" cy="343234"/>
          </a:xfrm>
        </p:spPr>
        <p:txBody>
          <a:bodyPr/>
          <a:lstStyle/>
          <a:p>
            <a:r>
              <a:rPr lang="en-US" dirty="0">
                <a:latin typeface="Source Sans Pro" panose="020B0503030403020204" pitchFamily="34" charset="0"/>
                <a:ea typeface="Source Sans Pro" panose="020B0503030403020204" pitchFamily="34" charset="0"/>
              </a:rPr>
              <a:t>SCWSM Training Session 1 January 19, 2024</a:t>
            </a:r>
            <a:endParaRPr lang="en-US" dirty="0"/>
          </a:p>
        </p:txBody>
      </p:sp>
      <p:sp>
        <p:nvSpPr>
          <p:cNvPr id="5" name="Slide Number Placeholder 4">
            <a:extLst>
              <a:ext uri="{FF2B5EF4-FFF2-40B4-BE49-F238E27FC236}">
                <a16:creationId xmlns:a16="http://schemas.microsoft.com/office/drawing/2014/main" id="{8D9AB7E1-DE1E-53C4-8BBE-48F4C9E9A611}"/>
              </a:ext>
            </a:extLst>
          </p:cNvPr>
          <p:cNvSpPr>
            <a:spLocks noGrp="1"/>
          </p:cNvSpPr>
          <p:nvPr>
            <p:ph type="sldNum" sz="quarter" idx="15"/>
          </p:nvPr>
        </p:nvSpPr>
        <p:spPr/>
        <p:txBody>
          <a:bodyPr/>
          <a:lstStyle/>
          <a:p>
            <a:r>
              <a:rPr lang="en-US"/>
              <a:t>Page </a:t>
            </a:r>
            <a:fld id="{D451C3AF-C182-BB47-A3C0-0AB666CF8761}" type="slidenum">
              <a:rPr lang="en-US" smtClean="0"/>
              <a:pPr/>
              <a:t>6</a:t>
            </a:fld>
            <a:endParaRPr lang="en-US" dirty="0"/>
          </a:p>
        </p:txBody>
      </p:sp>
      <p:pic>
        <p:nvPicPr>
          <p:cNvPr id="3" name="Picture 2" descr="A diagram of a flowchart&#10;&#10;AI-generated content may be incorrect.">
            <a:extLst>
              <a:ext uri="{FF2B5EF4-FFF2-40B4-BE49-F238E27FC236}">
                <a16:creationId xmlns:a16="http://schemas.microsoft.com/office/drawing/2014/main" id="{E74C2C67-BAB8-7529-A56C-859383EEDEE6}"/>
              </a:ext>
            </a:extLst>
          </p:cNvPr>
          <p:cNvPicPr>
            <a:picLocks noChangeAspect="1"/>
          </p:cNvPicPr>
          <p:nvPr/>
        </p:nvPicPr>
        <p:blipFill>
          <a:blip r:embed="rId3"/>
          <a:stretch>
            <a:fillRect/>
          </a:stretch>
        </p:blipFill>
        <p:spPr>
          <a:xfrm>
            <a:off x="209551" y="690358"/>
            <a:ext cx="11013997" cy="6205220"/>
          </a:xfrm>
          <a:prstGeom prst="rect">
            <a:avLst/>
          </a:prstGeom>
        </p:spPr>
      </p:pic>
      <p:sp>
        <p:nvSpPr>
          <p:cNvPr id="18" name="Rectangle 17">
            <a:extLst>
              <a:ext uri="{FF2B5EF4-FFF2-40B4-BE49-F238E27FC236}">
                <a16:creationId xmlns:a16="http://schemas.microsoft.com/office/drawing/2014/main" id="{68570A90-E4B4-0EBE-DAA2-49C1C03B67B2}"/>
              </a:ext>
            </a:extLst>
          </p:cNvPr>
          <p:cNvSpPr/>
          <p:nvPr/>
        </p:nvSpPr>
        <p:spPr>
          <a:xfrm>
            <a:off x="660785" y="5538503"/>
            <a:ext cx="673100" cy="327660"/>
          </a:xfrm>
          <a:prstGeom prst="rect">
            <a:avLst/>
          </a:prstGeom>
          <a:solidFill>
            <a:srgbClr val="170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Oval 18">
            <a:extLst>
              <a:ext uri="{FF2B5EF4-FFF2-40B4-BE49-F238E27FC236}">
                <a16:creationId xmlns:a16="http://schemas.microsoft.com/office/drawing/2014/main" id="{129DA7FB-31E8-D957-0ABF-E65A1FB1CE07}"/>
              </a:ext>
            </a:extLst>
          </p:cNvPr>
          <p:cNvSpPr/>
          <p:nvPr/>
        </p:nvSpPr>
        <p:spPr>
          <a:xfrm>
            <a:off x="635385" y="4939242"/>
            <a:ext cx="673100" cy="327660"/>
          </a:xfrm>
          <a:prstGeom prst="ellipse">
            <a:avLst/>
          </a:prstGeom>
          <a:solidFill>
            <a:srgbClr val="EE6C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a:extLst>
              <a:ext uri="{FF2B5EF4-FFF2-40B4-BE49-F238E27FC236}">
                <a16:creationId xmlns:a16="http://schemas.microsoft.com/office/drawing/2014/main" id="{78B168C2-6A2B-BA81-AE52-8115A07C0452}"/>
              </a:ext>
            </a:extLst>
          </p:cNvPr>
          <p:cNvSpPr/>
          <p:nvPr/>
        </p:nvSpPr>
        <p:spPr>
          <a:xfrm>
            <a:off x="635385" y="4317404"/>
            <a:ext cx="673100" cy="327660"/>
          </a:xfrm>
          <a:prstGeom prst="ellipse">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Box 20">
            <a:extLst>
              <a:ext uri="{FF2B5EF4-FFF2-40B4-BE49-F238E27FC236}">
                <a16:creationId xmlns:a16="http://schemas.microsoft.com/office/drawing/2014/main" id="{C15B84D8-DCA3-A2DD-613A-6CEE1800CAC2}"/>
              </a:ext>
            </a:extLst>
          </p:cNvPr>
          <p:cNvSpPr txBox="1"/>
          <p:nvPr/>
        </p:nvSpPr>
        <p:spPr>
          <a:xfrm>
            <a:off x="1481582" y="5538503"/>
            <a:ext cx="1739900" cy="369332"/>
          </a:xfrm>
          <a:prstGeom prst="rect">
            <a:avLst/>
          </a:prstGeom>
          <a:noFill/>
        </p:spPr>
        <p:txBody>
          <a:bodyPr wrap="square" rtlCol="0">
            <a:spAutoFit/>
          </a:bodyPr>
          <a:lstStyle/>
          <a:p>
            <a:r>
              <a:rPr lang="en-US" dirty="0"/>
              <a:t>Storage nodes</a:t>
            </a:r>
          </a:p>
        </p:txBody>
      </p:sp>
      <p:sp>
        <p:nvSpPr>
          <p:cNvPr id="22" name="TextBox 21">
            <a:extLst>
              <a:ext uri="{FF2B5EF4-FFF2-40B4-BE49-F238E27FC236}">
                <a16:creationId xmlns:a16="http://schemas.microsoft.com/office/drawing/2014/main" id="{F5567012-3093-B402-DA29-374B5C0B0C93}"/>
              </a:ext>
            </a:extLst>
          </p:cNvPr>
          <p:cNvSpPr txBox="1"/>
          <p:nvPr/>
        </p:nvSpPr>
        <p:spPr>
          <a:xfrm>
            <a:off x="1428430" y="4900666"/>
            <a:ext cx="1739900" cy="369332"/>
          </a:xfrm>
          <a:prstGeom prst="rect">
            <a:avLst/>
          </a:prstGeom>
          <a:noFill/>
        </p:spPr>
        <p:txBody>
          <a:bodyPr wrap="square" rtlCol="0">
            <a:spAutoFit/>
          </a:bodyPr>
          <a:lstStyle/>
          <a:p>
            <a:r>
              <a:rPr lang="en-US" dirty="0"/>
              <a:t>Output nodes</a:t>
            </a:r>
          </a:p>
        </p:txBody>
      </p:sp>
      <p:sp>
        <p:nvSpPr>
          <p:cNvPr id="23" name="TextBox 22">
            <a:extLst>
              <a:ext uri="{FF2B5EF4-FFF2-40B4-BE49-F238E27FC236}">
                <a16:creationId xmlns:a16="http://schemas.microsoft.com/office/drawing/2014/main" id="{7BFEB6D0-E249-2EE3-3E10-C741E583D746}"/>
              </a:ext>
            </a:extLst>
          </p:cNvPr>
          <p:cNvSpPr txBox="1"/>
          <p:nvPr/>
        </p:nvSpPr>
        <p:spPr>
          <a:xfrm>
            <a:off x="1428430" y="4286766"/>
            <a:ext cx="1739900" cy="369332"/>
          </a:xfrm>
          <a:prstGeom prst="rect">
            <a:avLst/>
          </a:prstGeom>
          <a:noFill/>
        </p:spPr>
        <p:txBody>
          <a:bodyPr wrap="square" rtlCol="0">
            <a:spAutoFit/>
          </a:bodyPr>
          <a:lstStyle/>
          <a:p>
            <a:r>
              <a:rPr lang="en-US" dirty="0"/>
              <a:t>Input nodes</a:t>
            </a:r>
          </a:p>
        </p:txBody>
      </p:sp>
      <p:sp>
        <p:nvSpPr>
          <p:cNvPr id="24" name="TextBox 23">
            <a:extLst>
              <a:ext uri="{FF2B5EF4-FFF2-40B4-BE49-F238E27FC236}">
                <a16:creationId xmlns:a16="http://schemas.microsoft.com/office/drawing/2014/main" id="{7FE1E89E-BF95-5879-784F-F3002ECF3D7C}"/>
              </a:ext>
            </a:extLst>
          </p:cNvPr>
          <p:cNvSpPr txBox="1"/>
          <p:nvPr/>
        </p:nvSpPr>
        <p:spPr>
          <a:xfrm>
            <a:off x="1453830" y="6134668"/>
            <a:ext cx="1739900" cy="369332"/>
          </a:xfrm>
          <a:prstGeom prst="rect">
            <a:avLst/>
          </a:prstGeom>
          <a:noFill/>
        </p:spPr>
        <p:txBody>
          <a:bodyPr wrap="square" rtlCol="0">
            <a:spAutoFit/>
          </a:bodyPr>
          <a:lstStyle/>
          <a:p>
            <a:r>
              <a:rPr lang="en-US" dirty="0"/>
              <a:t>Link nodes</a:t>
            </a:r>
          </a:p>
        </p:txBody>
      </p:sp>
      <p:sp>
        <p:nvSpPr>
          <p:cNvPr id="25" name="Oval 24">
            <a:extLst>
              <a:ext uri="{FF2B5EF4-FFF2-40B4-BE49-F238E27FC236}">
                <a16:creationId xmlns:a16="http://schemas.microsoft.com/office/drawing/2014/main" id="{AFE90A58-5E07-4D2A-59F8-C5CE319CACA9}"/>
              </a:ext>
            </a:extLst>
          </p:cNvPr>
          <p:cNvSpPr/>
          <p:nvPr/>
        </p:nvSpPr>
        <p:spPr>
          <a:xfrm>
            <a:off x="655930" y="6115903"/>
            <a:ext cx="673100" cy="3276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Picture 25">
            <a:extLst>
              <a:ext uri="{FF2B5EF4-FFF2-40B4-BE49-F238E27FC236}">
                <a16:creationId xmlns:a16="http://schemas.microsoft.com/office/drawing/2014/main" id="{FFBB61B4-4E2E-9505-AC1F-699A74B7360B}"/>
              </a:ext>
            </a:extLst>
          </p:cNvPr>
          <p:cNvPicPr>
            <a:picLocks noChangeAspect="1"/>
          </p:cNvPicPr>
          <p:nvPr/>
        </p:nvPicPr>
        <p:blipFill rotWithShape="1">
          <a:blip r:embed="rId4"/>
          <a:srcRect l="50000"/>
          <a:stretch/>
        </p:blipFill>
        <p:spPr>
          <a:xfrm>
            <a:off x="992480" y="6115903"/>
            <a:ext cx="341405" cy="341406"/>
          </a:xfrm>
          <a:prstGeom prst="rect">
            <a:avLst/>
          </a:prstGeom>
        </p:spPr>
      </p:pic>
    </p:spTree>
    <p:extLst>
      <p:ext uri="{BB962C8B-B14F-4D97-AF65-F5344CB8AC3E}">
        <p14:creationId xmlns:p14="http://schemas.microsoft.com/office/powerpoint/2010/main" val="147687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D9AB7E1-DE1E-53C4-8BBE-48F4C9E9A611}"/>
              </a:ext>
            </a:extLst>
          </p:cNvPr>
          <p:cNvSpPr>
            <a:spLocks noGrp="1"/>
          </p:cNvSpPr>
          <p:nvPr>
            <p:ph type="sldNum" sz="quarter" idx="15"/>
          </p:nvPr>
        </p:nvSpPr>
        <p:spPr/>
        <p:txBody>
          <a:bodyPr/>
          <a:lstStyle/>
          <a:p>
            <a:r>
              <a:rPr lang="en-US"/>
              <a:t>Page </a:t>
            </a:r>
            <a:fld id="{D451C3AF-C182-BB47-A3C0-0AB666CF8761}" type="slidenum">
              <a:rPr lang="en-US" smtClean="0"/>
              <a:pPr/>
              <a:t>7</a:t>
            </a:fld>
            <a:endParaRPr lang="en-US" dirty="0"/>
          </a:p>
        </p:txBody>
      </p:sp>
      <p:pic>
        <p:nvPicPr>
          <p:cNvPr id="11" name="Picture 10">
            <a:extLst>
              <a:ext uri="{FF2B5EF4-FFF2-40B4-BE49-F238E27FC236}">
                <a16:creationId xmlns:a16="http://schemas.microsoft.com/office/drawing/2014/main" id="{83DC1B21-F24B-9042-4C5D-2C422596654A}"/>
              </a:ext>
            </a:extLst>
          </p:cNvPr>
          <p:cNvPicPr>
            <a:picLocks noChangeAspect="1"/>
          </p:cNvPicPr>
          <p:nvPr/>
        </p:nvPicPr>
        <p:blipFill rotWithShape="1">
          <a:blip r:embed="rId2"/>
          <a:srcRect l="87587" t="27717" b="61881"/>
          <a:stretch/>
        </p:blipFill>
        <p:spPr>
          <a:xfrm>
            <a:off x="8549523" y="2994475"/>
            <a:ext cx="1511300" cy="432045"/>
          </a:xfrm>
          <a:prstGeom prst="ellipse">
            <a:avLst/>
          </a:prstGeom>
        </p:spPr>
      </p:pic>
      <p:pic>
        <p:nvPicPr>
          <p:cNvPr id="2" name="Picture 1" descr="A diagram of a flowchart&#10;&#10;AI-generated content may be incorrect.">
            <a:extLst>
              <a:ext uri="{FF2B5EF4-FFF2-40B4-BE49-F238E27FC236}">
                <a16:creationId xmlns:a16="http://schemas.microsoft.com/office/drawing/2014/main" id="{EE68D86D-133D-0B96-2C08-A5E9DE94E08C}"/>
              </a:ext>
            </a:extLst>
          </p:cNvPr>
          <p:cNvPicPr>
            <a:picLocks noChangeAspect="1"/>
          </p:cNvPicPr>
          <p:nvPr/>
        </p:nvPicPr>
        <p:blipFill>
          <a:blip r:embed="rId3"/>
          <a:srcRect l="5602" r="49892" b="72189"/>
          <a:stretch/>
        </p:blipFill>
        <p:spPr>
          <a:xfrm>
            <a:off x="718960" y="1080548"/>
            <a:ext cx="10872694" cy="3827854"/>
          </a:xfrm>
          <a:prstGeom prst="rect">
            <a:avLst/>
          </a:prstGeom>
        </p:spPr>
      </p:pic>
      <p:sp>
        <p:nvSpPr>
          <p:cNvPr id="4" name="Rectangle 3">
            <a:extLst>
              <a:ext uri="{FF2B5EF4-FFF2-40B4-BE49-F238E27FC236}">
                <a16:creationId xmlns:a16="http://schemas.microsoft.com/office/drawing/2014/main" id="{F1F7FE75-B264-5608-74B6-6DDD2A5AF099}"/>
              </a:ext>
            </a:extLst>
          </p:cNvPr>
          <p:cNvSpPr/>
          <p:nvPr/>
        </p:nvSpPr>
        <p:spPr>
          <a:xfrm>
            <a:off x="5819589" y="5179331"/>
            <a:ext cx="673100" cy="327660"/>
          </a:xfrm>
          <a:prstGeom prst="rect">
            <a:avLst/>
          </a:prstGeom>
          <a:solidFill>
            <a:srgbClr val="170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Oval 5">
            <a:extLst>
              <a:ext uri="{FF2B5EF4-FFF2-40B4-BE49-F238E27FC236}">
                <a16:creationId xmlns:a16="http://schemas.microsoft.com/office/drawing/2014/main" id="{20CBD3DF-DC77-B1AD-17E6-FC15316E9145}"/>
              </a:ext>
            </a:extLst>
          </p:cNvPr>
          <p:cNvSpPr/>
          <p:nvPr/>
        </p:nvSpPr>
        <p:spPr>
          <a:xfrm>
            <a:off x="3221650" y="5179331"/>
            <a:ext cx="673100" cy="327660"/>
          </a:xfrm>
          <a:prstGeom prst="ellipse">
            <a:avLst/>
          </a:prstGeom>
          <a:solidFill>
            <a:srgbClr val="EE6C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059C9C8F-4662-07F6-389A-1B86058B1193}"/>
              </a:ext>
            </a:extLst>
          </p:cNvPr>
          <p:cNvSpPr/>
          <p:nvPr/>
        </p:nvSpPr>
        <p:spPr>
          <a:xfrm>
            <a:off x="888680" y="5185139"/>
            <a:ext cx="673100" cy="327660"/>
          </a:xfrm>
          <a:prstGeom prst="ellipse">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a:extLst>
              <a:ext uri="{FF2B5EF4-FFF2-40B4-BE49-F238E27FC236}">
                <a16:creationId xmlns:a16="http://schemas.microsoft.com/office/drawing/2014/main" id="{BC5C20A3-7886-F2C6-140D-E387AD317B9A}"/>
              </a:ext>
            </a:extLst>
          </p:cNvPr>
          <p:cNvSpPr txBox="1"/>
          <p:nvPr/>
        </p:nvSpPr>
        <p:spPr>
          <a:xfrm>
            <a:off x="6640386" y="5179331"/>
            <a:ext cx="1739900" cy="369332"/>
          </a:xfrm>
          <a:prstGeom prst="rect">
            <a:avLst/>
          </a:prstGeom>
          <a:noFill/>
        </p:spPr>
        <p:txBody>
          <a:bodyPr wrap="square" rtlCol="0">
            <a:spAutoFit/>
          </a:bodyPr>
          <a:lstStyle/>
          <a:p>
            <a:r>
              <a:rPr lang="en-US" dirty="0"/>
              <a:t>Storage nodes</a:t>
            </a:r>
          </a:p>
        </p:txBody>
      </p:sp>
      <p:sp>
        <p:nvSpPr>
          <p:cNvPr id="12" name="TextBox 11">
            <a:extLst>
              <a:ext uri="{FF2B5EF4-FFF2-40B4-BE49-F238E27FC236}">
                <a16:creationId xmlns:a16="http://schemas.microsoft.com/office/drawing/2014/main" id="{AEE0DC28-1E87-7709-4A0F-0FE177A6016D}"/>
              </a:ext>
            </a:extLst>
          </p:cNvPr>
          <p:cNvSpPr txBox="1"/>
          <p:nvPr/>
        </p:nvSpPr>
        <p:spPr>
          <a:xfrm>
            <a:off x="4014695" y="5140755"/>
            <a:ext cx="1739900" cy="369332"/>
          </a:xfrm>
          <a:prstGeom prst="rect">
            <a:avLst/>
          </a:prstGeom>
          <a:noFill/>
        </p:spPr>
        <p:txBody>
          <a:bodyPr wrap="square" rtlCol="0">
            <a:spAutoFit/>
          </a:bodyPr>
          <a:lstStyle/>
          <a:p>
            <a:r>
              <a:rPr lang="en-US" dirty="0"/>
              <a:t>Output nodes</a:t>
            </a:r>
          </a:p>
        </p:txBody>
      </p:sp>
      <p:sp>
        <p:nvSpPr>
          <p:cNvPr id="13" name="TextBox 12">
            <a:extLst>
              <a:ext uri="{FF2B5EF4-FFF2-40B4-BE49-F238E27FC236}">
                <a16:creationId xmlns:a16="http://schemas.microsoft.com/office/drawing/2014/main" id="{07F2F788-B7EB-1CF0-D8D7-BFD09E878793}"/>
              </a:ext>
            </a:extLst>
          </p:cNvPr>
          <p:cNvSpPr txBox="1"/>
          <p:nvPr/>
        </p:nvSpPr>
        <p:spPr>
          <a:xfrm>
            <a:off x="1681725" y="5154501"/>
            <a:ext cx="1739900" cy="369332"/>
          </a:xfrm>
          <a:prstGeom prst="rect">
            <a:avLst/>
          </a:prstGeom>
          <a:noFill/>
        </p:spPr>
        <p:txBody>
          <a:bodyPr wrap="square" rtlCol="0">
            <a:spAutoFit/>
          </a:bodyPr>
          <a:lstStyle/>
          <a:p>
            <a:r>
              <a:rPr lang="en-US" dirty="0"/>
              <a:t>Input nodes</a:t>
            </a:r>
          </a:p>
        </p:txBody>
      </p:sp>
      <p:sp>
        <p:nvSpPr>
          <p:cNvPr id="14" name="TextBox 13">
            <a:extLst>
              <a:ext uri="{FF2B5EF4-FFF2-40B4-BE49-F238E27FC236}">
                <a16:creationId xmlns:a16="http://schemas.microsoft.com/office/drawing/2014/main" id="{5F88B347-CCDA-A784-14A7-0F47A6FD69D5}"/>
              </a:ext>
            </a:extLst>
          </p:cNvPr>
          <p:cNvSpPr txBox="1"/>
          <p:nvPr/>
        </p:nvSpPr>
        <p:spPr>
          <a:xfrm>
            <a:off x="9434706" y="5205952"/>
            <a:ext cx="1739900" cy="369332"/>
          </a:xfrm>
          <a:prstGeom prst="rect">
            <a:avLst/>
          </a:prstGeom>
          <a:noFill/>
        </p:spPr>
        <p:txBody>
          <a:bodyPr wrap="square" rtlCol="0">
            <a:spAutoFit/>
          </a:bodyPr>
          <a:lstStyle/>
          <a:p>
            <a:r>
              <a:rPr lang="en-US" dirty="0"/>
              <a:t>Link nodes</a:t>
            </a:r>
          </a:p>
        </p:txBody>
      </p:sp>
      <p:sp>
        <p:nvSpPr>
          <p:cNvPr id="15" name="Oval 14">
            <a:extLst>
              <a:ext uri="{FF2B5EF4-FFF2-40B4-BE49-F238E27FC236}">
                <a16:creationId xmlns:a16="http://schemas.microsoft.com/office/drawing/2014/main" id="{8FAE4C8D-683D-0E7D-1E08-114DB5E517F4}"/>
              </a:ext>
            </a:extLst>
          </p:cNvPr>
          <p:cNvSpPr/>
          <p:nvPr/>
        </p:nvSpPr>
        <p:spPr>
          <a:xfrm>
            <a:off x="8636806" y="5187187"/>
            <a:ext cx="673100" cy="3276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6" name="Picture 15">
            <a:extLst>
              <a:ext uri="{FF2B5EF4-FFF2-40B4-BE49-F238E27FC236}">
                <a16:creationId xmlns:a16="http://schemas.microsoft.com/office/drawing/2014/main" id="{4271BA58-3DC2-588D-73C2-9B6A3B24922B}"/>
              </a:ext>
            </a:extLst>
          </p:cNvPr>
          <p:cNvPicPr>
            <a:picLocks noChangeAspect="1"/>
          </p:cNvPicPr>
          <p:nvPr/>
        </p:nvPicPr>
        <p:blipFill rotWithShape="1">
          <a:blip r:embed="rId4"/>
          <a:srcRect l="50000"/>
          <a:stretch/>
        </p:blipFill>
        <p:spPr>
          <a:xfrm>
            <a:off x="8973356" y="5187187"/>
            <a:ext cx="341405" cy="341406"/>
          </a:xfrm>
          <a:prstGeom prst="rect">
            <a:avLst/>
          </a:prstGeom>
        </p:spPr>
      </p:pic>
      <p:sp>
        <p:nvSpPr>
          <p:cNvPr id="19" name="Title 6">
            <a:extLst>
              <a:ext uri="{FF2B5EF4-FFF2-40B4-BE49-F238E27FC236}">
                <a16:creationId xmlns:a16="http://schemas.microsoft.com/office/drawing/2014/main" id="{A9098EDC-B1A2-215A-4677-CDA06E2D1EA6}"/>
              </a:ext>
            </a:extLst>
          </p:cNvPr>
          <p:cNvSpPr>
            <a:spLocks noGrp="1"/>
          </p:cNvSpPr>
          <p:nvPr>
            <p:ph type="title"/>
          </p:nvPr>
        </p:nvSpPr>
        <p:spPr>
          <a:xfrm>
            <a:off x="559175" y="200979"/>
            <a:ext cx="11312129" cy="685800"/>
          </a:xfrm>
        </p:spPr>
        <p:txBody>
          <a:bodyPr>
            <a:normAutofit fontScale="90000"/>
          </a:bodyPr>
          <a:lstStyle/>
          <a:p>
            <a:r>
              <a:rPr lang="en-US" dirty="0" err="1"/>
              <a:t>Orinoquia</a:t>
            </a:r>
            <a:r>
              <a:rPr lang="en-US" dirty="0"/>
              <a:t> River Basin in OWF model</a:t>
            </a:r>
          </a:p>
        </p:txBody>
      </p:sp>
      <p:sp>
        <p:nvSpPr>
          <p:cNvPr id="17" name="Text Placeholder 12">
            <a:extLst>
              <a:ext uri="{FF2B5EF4-FFF2-40B4-BE49-F238E27FC236}">
                <a16:creationId xmlns:a16="http://schemas.microsoft.com/office/drawing/2014/main" id="{1CEDFAE2-8CE6-76AA-B972-C87FE769313E}"/>
              </a:ext>
            </a:extLst>
          </p:cNvPr>
          <p:cNvSpPr>
            <a:spLocks noGrp="1"/>
          </p:cNvSpPr>
          <p:nvPr>
            <p:ph type="body" sz="quarter" idx="14"/>
          </p:nvPr>
        </p:nvSpPr>
        <p:spPr>
          <a:xfrm>
            <a:off x="7232904" y="6425680"/>
            <a:ext cx="3749039" cy="201168"/>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3130620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C670561-6B4E-64CE-DF29-46FB8E83AF41}"/>
              </a:ext>
            </a:extLst>
          </p:cNvPr>
          <p:cNvSpPr/>
          <p:nvPr/>
        </p:nvSpPr>
        <p:spPr>
          <a:xfrm>
            <a:off x="0" y="2966210"/>
            <a:ext cx="12192000" cy="6962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9BE5293-D30A-BBEE-B0AA-975FC866D874}"/>
              </a:ext>
            </a:extLst>
          </p:cNvPr>
          <p:cNvSpPr/>
          <p:nvPr/>
        </p:nvSpPr>
        <p:spPr>
          <a:xfrm>
            <a:off x="0" y="3857371"/>
            <a:ext cx="12192000" cy="6962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4AEC678-13ED-A0D5-6FF4-559526450092}"/>
              </a:ext>
            </a:extLst>
          </p:cNvPr>
          <p:cNvSpPr/>
          <p:nvPr/>
        </p:nvSpPr>
        <p:spPr>
          <a:xfrm>
            <a:off x="0" y="4751389"/>
            <a:ext cx="12192000" cy="6962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9C7DB18-F9B7-761D-1BDD-F7335083409F}"/>
              </a:ext>
            </a:extLst>
          </p:cNvPr>
          <p:cNvSpPr/>
          <p:nvPr/>
        </p:nvSpPr>
        <p:spPr>
          <a:xfrm>
            <a:off x="0" y="2037605"/>
            <a:ext cx="12192000" cy="6962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6">
            <a:extLst>
              <a:ext uri="{FF2B5EF4-FFF2-40B4-BE49-F238E27FC236}">
                <a16:creationId xmlns:a16="http://schemas.microsoft.com/office/drawing/2014/main" id="{CF046649-5431-E4DE-BD4A-531EDDD1F22E}"/>
              </a:ext>
            </a:extLst>
          </p:cNvPr>
          <p:cNvSpPr>
            <a:spLocks noGrp="1"/>
          </p:cNvSpPr>
          <p:nvPr>
            <p:ph type="title"/>
          </p:nvPr>
        </p:nvSpPr>
        <p:spPr>
          <a:xfrm>
            <a:off x="328167" y="239457"/>
            <a:ext cx="11654281" cy="685800"/>
          </a:xfrm>
        </p:spPr>
        <p:txBody>
          <a:bodyPr>
            <a:normAutofit fontScale="90000"/>
          </a:bodyPr>
          <a:lstStyle/>
          <a:p>
            <a:r>
              <a:rPr lang="en-US" dirty="0">
                <a:latin typeface="+mj-lt"/>
              </a:rPr>
              <a:t>Description of the node types in OWF</a:t>
            </a:r>
          </a:p>
        </p:txBody>
      </p:sp>
      <p:sp>
        <p:nvSpPr>
          <p:cNvPr id="5" name="Slide Number Placeholder 4">
            <a:extLst>
              <a:ext uri="{FF2B5EF4-FFF2-40B4-BE49-F238E27FC236}">
                <a16:creationId xmlns:a16="http://schemas.microsoft.com/office/drawing/2014/main" id="{B9A310D6-0C6D-C739-94FB-7DA5C3E9FDD6}"/>
              </a:ext>
            </a:extLst>
          </p:cNvPr>
          <p:cNvSpPr>
            <a:spLocks noGrp="1"/>
          </p:cNvSpPr>
          <p:nvPr>
            <p:ph type="sldNum" sz="quarter" idx="15"/>
          </p:nvPr>
        </p:nvSpPr>
        <p:spPr/>
        <p:txBody>
          <a:bodyPr/>
          <a:lstStyle/>
          <a:p>
            <a:r>
              <a:rPr lang="en-US"/>
              <a:t>Page </a:t>
            </a:r>
            <a:fld id="{D451C3AF-C182-BB47-A3C0-0AB666CF8761}" type="slidenum">
              <a:rPr lang="en-US" smtClean="0"/>
              <a:pPr/>
              <a:t>8</a:t>
            </a:fld>
            <a:endParaRPr lang="en-US" dirty="0"/>
          </a:p>
        </p:txBody>
      </p:sp>
      <p:sp>
        <p:nvSpPr>
          <p:cNvPr id="6" name="Rectangle 5">
            <a:extLst>
              <a:ext uri="{FF2B5EF4-FFF2-40B4-BE49-F238E27FC236}">
                <a16:creationId xmlns:a16="http://schemas.microsoft.com/office/drawing/2014/main" id="{D4B72527-ED2C-B379-98B5-992A15B53C5F}"/>
              </a:ext>
            </a:extLst>
          </p:cNvPr>
          <p:cNvSpPr/>
          <p:nvPr/>
        </p:nvSpPr>
        <p:spPr>
          <a:xfrm>
            <a:off x="425450" y="4051718"/>
            <a:ext cx="673100" cy="327660"/>
          </a:xfrm>
          <a:prstGeom prst="rect">
            <a:avLst/>
          </a:prstGeom>
          <a:solidFill>
            <a:srgbClr val="170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Oval 6">
            <a:extLst>
              <a:ext uri="{FF2B5EF4-FFF2-40B4-BE49-F238E27FC236}">
                <a16:creationId xmlns:a16="http://schemas.microsoft.com/office/drawing/2014/main" id="{A0C05FCC-C2D1-7422-687B-26536DC28002}"/>
              </a:ext>
            </a:extLst>
          </p:cNvPr>
          <p:cNvSpPr/>
          <p:nvPr/>
        </p:nvSpPr>
        <p:spPr>
          <a:xfrm>
            <a:off x="400050" y="3098860"/>
            <a:ext cx="673100" cy="327660"/>
          </a:xfrm>
          <a:prstGeom prst="ellipse">
            <a:avLst/>
          </a:prstGeom>
          <a:solidFill>
            <a:srgbClr val="D08C8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8B9E5C64-210E-367C-ACC8-FA9D85F9AECF}"/>
              </a:ext>
            </a:extLst>
          </p:cNvPr>
          <p:cNvSpPr/>
          <p:nvPr/>
        </p:nvSpPr>
        <p:spPr>
          <a:xfrm>
            <a:off x="400050" y="2217994"/>
            <a:ext cx="673100" cy="327660"/>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a:extLst>
              <a:ext uri="{FF2B5EF4-FFF2-40B4-BE49-F238E27FC236}">
                <a16:creationId xmlns:a16="http://schemas.microsoft.com/office/drawing/2014/main" id="{6CE0ED55-E111-2D32-1709-21B3398D5194}"/>
              </a:ext>
            </a:extLst>
          </p:cNvPr>
          <p:cNvSpPr txBox="1"/>
          <p:nvPr/>
        </p:nvSpPr>
        <p:spPr>
          <a:xfrm>
            <a:off x="1246247" y="4051718"/>
            <a:ext cx="1739900" cy="369332"/>
          </a:xfrm>
          <a:prstGeom prst="rect">
            <a:avLst/>
          </a:prstGeom>
          <a:noFill/>
        </p:spPr>
        <p:txBody>
          <a:bodyPr wrap="square" rtlCol="0">
            <a:spAutoFit/>
          </a:bodyPr>
          <a:lstStyle/>
          <a:p>
            <a:r>
              <a:rPr lang="en-US" dirty="0"/>
              <a:t>Storage</a:t>
            </a:r>
          </a:p>
        </p:txBody>
      </p:sp>
      <p:sp>
        <p:nvSpPr>
          <p:cNvPr id="12" name="TextBox 11">
            <a:extLst>
              <a:ext uri="{FF2B5EF4-FFF2-40B4-BE49-F238E27FC236}">
                <a16:creationId xmlns:a16="http://schemas.microsoft.com/office/drawing/2014/main" id="{3267CBFC-A2F9-D36F-6078-13ACA7AA2E56}"/>
              </a:ext>
            </a:extLst>
          </p:cNvPr>
          <p:cNvSpPr txBox="1"/>
          <p:nvPr/>
        </p:nvSpPr>
        <p:spPr>
          <a:xfrm>
            <a:off x="1193095" y="3060284"/>
            <a:ext cx="1739900" cy="369332"/>
          </a:xfrm>
          <a:prstGeom prst="rect">
            <a:avLst/>
          </a:prstGeom>
          <a:noFill/>
        </p:spPr>
        <p:txBody>
          <a:bodyPr wrap="square" rtlCol="0">
            <a:spAutoFit/>
          </a:bodyPr>
          <a:lstStyle/>
          <a:p>
            <a:r>
              <a:rPr lang="en-US" dirty="0"/>
              <a:t>Output nodes</a:t>
            </a:r>
          </a:p>
        </p:txBody>
      </p:sp>
      <p:sp>
        <p:nvSpPr>
          <p:cNvPr id="13" name="TextBox 12">
            <a:extLst>
              <a:ext uri="{FF2B5EF4-FFF2-40B4-BE49-F238E27FC236}">
                <a16:creationId xmlns:a16="http://schemas.microsoft.com/office/drawing/2014/main" id="{9C11330F-759A-4354-6EB3-F9C35BB20B4C}"/>
              </a:ext>
            </a:extLst>
          </p:cNvPr>
          <p:cNvSpPr txBox="1"/>
          <p:nvPr/>
        </p:nvSpPr>
        <p:spPr>
          <a:xfrm>
            <a:off x="1193095" y="2187356"/>
            <a:ext cx="1739900" cy="369332"/>
          </a:xfrm>
          <a:prstGeom prst="rect">
            <a:avLst/>
          </a:prstGeom>
          <a:noFill/>
        </p:spPr>
        <p:txBody>
          <a:bodyPr wrap="square" rtlCol="0">
            <a:spAutoFit/>
          </a:bodyPr>
          <a:lstStyle/>
          <a:p>
            <a:r>
              <a:rPr lang="en-US" dirty="0"/>
              <a:t>Input nodes</a:t>
            </a:r>
          </a:p>
        </p:txBody>
      </p:sp>
      <p:sp>
        <p:nvSpPr>
          <p:cNvPr id="14" name="TextBox 13">
            <a:extLst>
              <a:ext uri="{FF2B5EF4-FFF2-40B4-BE49-F238E27FC236}">
                <a16:creationId xmlns:a16="http://schemas.microsoft.com/office/drawing/2014/main" id="{E2941B03-92E2-8821-3091-E8D3BF17E505}"/>
              </a:ext>
            </a:extLst>
          </p:cNvPr>
          <p:cNvSpPr txBox="1"/>
          <p:nvPr/>
        </p:nvSpPr>
        <p:spPr>
          <a:xfrm>
            <a:off x="1218495" y="4963526"/>
            <a:ext cx="1739900" cy="369332"/>
          </a:xfrm>
          <a:prstGeom prst="rect">
            <a:avLst/>
          </a:prstGeom>
          <a:noFill/>
        </p:spPr>
        <p:txBody>
          <a:bodyPr wrap="square" rtlCol="0">
            <a:spAutoFit/>
          </a:bodyPr>
          <a:lstStyle/>
          <a:p>
            <a:r>
              <a:rPr lang="en-US" dirty="0"/>
              <a:t>Link nodes</a:t>
            </a:r>
          </a:p>
        </p:txBody>
      </p:sp>
      <p:sp>
        <p:nvSpPr>
          <p:cNvPr id="19" name="TextBox 18">
            <a:extLst>
              <a:ext uri="{FF2B5EF4-FFF2-40B4-BE49-F238E27FC236}">
                <a16:creationId xmlns:a16="http://schemas.microsoft.com/office/drawing/2014/main" id="{C0F9E0E4-38E9-DF58-0598-7F02EAB29FB2}"/>
              </a:ext>
            </a:extLst>
          </p:cNvPr>
          <p:cNvSpPr txBox="1"/>
          <p:nvPr/>
        </p:nvSpPr>
        <p:spPr>
          <a:xfrm>
            <a:off x="328167" y="992437"/>
            <a:ext cx="11106150" cy="707886"/>
          </a:xfrm>
          <a:prstGeom prst="rect">
            <a:avLst/>
          </a:prstGeom>
          <a:noFill/>
        </p:spPr>
        <p:txBody>
          <a:bodyPr wrap="square" rtlCol="0">
            <a:spAutoFit/>
          </a:bodyPr>
          <a:lstStyle/>
          <a:p>
            <a:r>
              <a:rPr lang="en-US" sz="2000" dirty="0"/>
              <a:t>- There are 4 basic node types in OWF, they are: </a:t>
            </a:r>
            <a:r>
              <a:rPr lang="en-US" sz="2000" b="1" i="1" dirty="0">
                <a:solidFill>
                  <a:schemeClr val="accent5">
                    <a:lumMod val="75000"/>
                  </a:schemeClr>
                </a:solidFill>
              </a:rPr>
              <a:t>input</a:t>
            </a:r>
            <a:r>
              <a:rPr lang="en-US" sz="2000" dirty="0"/>
              <a:t>, </a:t>
            </a:r>
            <a:r>
              <a:rPr lang="en-US" sz="2000" b="1" i="1" dirty="0">
                <a:solidFill>
                  <a:srgbClr val="D08C8A"/>
                </a:solidFill>
              </a:rPr>
              <a:t>output</a:t>
            </a:r>
            <a:r>
              <a:rPr lang="en-US" sz="2000" dirty="0"/>
              <a:t>, </a:t>
            </a:r>
            <a:r>
              <a:rPr lang="en-US" sz="2000" b="1" i="1" dirty="0">
                <a:solidFill>
                  <a:srgbClr val="1700C0"/>
                </a:solidFill>
              </a:rPr>
              <a:t>storage</a:t>
            </a:r>
            <a:r>
              <a:rPr lang="en-US" sz="2000" dirty="0"/>
              <a:t> and </a:t>
            </a:r>
            <a:r>
              <a:rPr lang="en-US" sz="2000" b="1" i="1" dirty="0">
                <a:solidFill>
                  <a:schemeClr val="bg1">
                    <a:lumMod val="50000"/>
                  </a:schemeClr>
                </a:solidFill>
              </a:rPr>
              <a:t>link</a:t>
            </a:r>
            <a:r>
              <a:rPr lang="en-US" sz="2000" dirty="0"/>
              <a:t> nodes.</a:t>
            </a:r>
          </a:p>
          <a:p>
            <a:r>
              <a:rPr lang="en-US" sz="2000" dirty="0"/>
              <a:t>- More sophisticated node types are also used, but they are all built upon one of this basic node type.</a:t>
            </a:r>
          </a:p>
        </p:txBody>
      </p:sp>
      <p:sp>
        <p:nvSpPr>
          <p:cNvPr id="20" name="TextBox 19">
            <a:extLst>
              <a:ext uri="{FF2B5EF4-FFF2-40B4-BE49-F238E27FC236}">
                <a16:creationId xmlns:a16="http://schemas.microsoft.com/office/drawing/2014/main" id="{6AFD9641-DECC-08D4-B25B-6E719E428042}"/>
              </a:ext>
            </a:extLst>
          </p:cNvPr>
          <p:cNvSpPr txBox="1"/>
          <p:nvPr/>
        </p:nvSpPr>
        <p:spPr>
          <a:xfrm>
            <a:off x="2767894" y="2087498"/>
            <a:ext cx="9366953" cy="646331"/>
          </a:xfrm>
          <a:prstGeom prst="rect">
            <a:avLst/>
          </a:prstGeom>
          <a:noFill/>
        </p:spPr>
        <p:txBody>
          <a:bodyPr wrap="square" rtlCol="0">
            <a:spAutoFit/>
          </a:bodyPr>
          <a:lstStyle/>
          <a:p>
            <a:r>
              <a:rPr lang="en-US" dirty="0"/>
              <a:t>Add water to the system at every time step either from an input time series (e.g., inflow to reservoir) or from a decision made by the model (i.e., pump from a groundwater well).</a:t>
            </a:r>
          </a:p>
        </p:txBody>
      </p:sp>
      <p:sp>
        <p:nvSpPr>
          <p:cNvPr id="21" name="TextBox 20">
            <a:extLst>
              <a:ext uri="{FF2B5EF4-FFF2-40B4-BE49-F238E27FC236}">
                <a16:creationId xmlns:a16="http://schemas.microsoft.com/office/drawing/2014/main" id="{977050D9-C130-3275-9D80-F7CAC973E8CF}"/>
              </a:ext>
            </a:extLst>
          </p:cNvPr>
          <p:cNvSpPr txBox="1"/>
          <p:nvPr/>
        </p:nvSpPr>
        <p:spPr>
          <a:xfrm>
            <a:off x="2767894" y="3016045"/>
            <a:ext cx="9366953" cy="646331"/>
          </a:xfrm>
          <a:prstGeom prst="rect">
            <a:avLst/>
          </a:prstGeom>
          <a:noFill/>
        </p:spPr>
        <p:txBody>
          <a:bodyPr wrap="square" rtlCol="0">
            <a:spAutoFit/>
          </a:bodyPr>
          <a:lstStyle/>
          <a:p>
            <a:r>
              <a:rPr lang="en-US" dirty="0"/>
              <a:t>Take water out of the system at every time step (e.g., evaporation over reservoir, deliveries to customers, some river streams that leave the basin)</a:t>
            </a:r>
          </a:p>
        </p:txBody>
      </p:sp>
      <p:sp>
        <p:nvSpPr>
          <p:cNvPr id="22" name="TextBox 21">
            <a:extLst>
              <a:ext uri="{FF2B5EF4-FFF2-40B4-BE49-F238E27FC236}">
                <a16:creationId xmlns:a16="http://schemas.microsoft.com/office/drawing/2014/main" id="{0AD6290D-5029-F84E-0C86-1DB2BFE5D734}"/>
              </a:ext>
            </a:extLst>
          </p:cNvPr>
          <p:cNvSpPr txBox="1"/>
          <p:nvPr/>
        </p:nvSpPr>
        <p:spPr>
          <a:xfrm>
            <a:off x="2767894" y="3892382"/>
            <a:ext cx="9366953" cy="646331"/>
          </a:xfrm>
          <a:prstGeom prst="rect">
            <a:avLst/>
          </a:prstGeom>
          <a:noFill/>
        </p:spPr>
        <p:txBody>
          <a:bodyPr wrap="square" rtlCol="0">
            <a:spAutoFit/>
          </a:bodyPr>
          <a:lstStyle/>
          <a:p>
            <a:r>
              <a:rPr lang="en-US" dirty="0"/>
              <a:t>Storage nodes represent reservoirs across the system. Storage node is the only basic node type that can carry over water from one time step to the next.</a:t>
            </a:r>
          </a:p>
        </p:txBody>
      </p:sp>
      <p:sp>
        <p:nvSpPr>
          <p:cNvPr id="23" name="TextBox 22">
            <a:extLst>
              <a:ext uri="{FF2B5EF4-FFF2-40B4-BE49-F238E27FC236}">
                <a16:creationId xmlns:a16="http://schemas.microsoft.com/office/drawing/2014/main" id="{5FB0061B-D854-113F-503B-C82AACD43538}"/>
              </a:ext>
            </a:extLst>
          </p:cNvPr>
          <p:cNvSpPr txBox="1"/>
          <p:nvPr/>
        </p:nvSpPr>
        <p:spPr>
          <a:xfrm>
            <a:off x="2767893" y="4751389"/>
            <a:ext cx="9366953" cy="646331"/>
          </a:xfrm>
          <a:prstGeom prst="rect">
            <a:avLst/>
          </a:prstGeom>
          <a:noFill/>
        </p:spPr>
        <p:txBody>
          <a:bodyPr wrap="square" rtlCol="0">
            <a:spAutoFit/>
          </a:bodyPr>
          <a:lstStyle/>
          <a:p>
            <a:r>
              <a:rPr lang="en-US" dirty="0"/>
              <a:t>Link nodes are used to simulate the management of various assets such as pipelines, diversion. They can also represent checkpoint along the river network where a constraint can be applied.</a:t>
            </a:r>
          </a:p>
        </p:txBody>
      </p:sp>
      <p:sp>
        <p:nvSpPr>
          <p:cNvPr id="2" name="Oval 1">
            <a:extLst>
              <a:ext uri="{FF2B5EF4-FFF2-40B4-BE49-F238E27FC236}">
                <a16:creationId xmlns:a16="http://schemas.microsoft.com/office/drawing/2014/main" id="{61BF3B7A-1B63-0D89-0D17-BDD5052FD4D9}"/>
              </a:ext>
            </a:extLst>
          </p:cNvPr>
          <p:cNvSpPr/>
          <p:nvPr/>
        </p:nvSpPr>
        <p:spPr>
          <a:xfrm>
            <a:off x="400050" y="4942945"/>
            <a:ext cx="673100" cy="3276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A7FBA80C-4007-E503-75B3-84B9273D7E13}"/>
              </a:ext>
            </a:extLst>
          </p:cNvPr>
          <p:cNvPicPr>
            <a:picLocks noChangeAspect="1"/>
          </p:cNvPicPr>
          <p:nvPr/>
        </p:nvPicPr>
        <p:blipFill rotWithShape="1">
          <a:blip r:embed="rId2"/>
          <a:srcRect l="50000"/>
          <a:stretch/>
        </p:blipFill>
        <p:spPr>
          <a:xfrm>
            <a:off x="768350" y="4936072"/>
            <a:ext cx="341405" cy="341406"/>
          </a:xfrm>
          <a:prstGeom prst="rect">
            <a:avLst/>
          </a:prstGeom>
        </p:spPr>
      </p:pic>
      <p:sp>
        <p:nvSpPr>
          <p:cNvPr id="15" name="Text Placeholder 12">
            <a:extLst>
              <a:ext uri="{FF2B5EF4-FFF2-40B4-BE49-F238E27FC236}">
                <a16:creationId xmlns:a16="http://schemas.microsoft.com/office/drawing/2014/main" id="{EA0FCF68-E325-7640-EA92-5718DA50043E}"/>
              </a:ext>
            </a:extLst>
          </p:cNvPr>
          <p:cNvSpPr>
            <a:spLocks noGrp="1"/>
          </p:cNvSpPr>
          <p:nvPr>
            <p:ph type="body" sz="quarter" idx="14"/>
          </p:nvPr>
        </p:nvSpPr>
        <p:spPr>
          <a:xfrm>
            <a:off x="7232904" y="6425680"/>
            <a:ext cx="3749039" cy="201168"/>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1086875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A4694-C122-7456-2FB6-37D262DA1D38}"/>
              </a:ext>
            </a:extLst>
          </p:cNvPr>
          <p:cNvSpPr>
            <a:spLocks noGrp="1"/>
          </p:cNvSpPr>
          <p:nvPr>
            <p:ph type="title"/>
          </p:nvPr>
        </p:nvSpPr>
        <p:spPr>
          <a:xfrm>
            <a:off x="630936" y="228600"/>
            <a:ext cx="10945368" cy="685800"/>
          </a:xfrm>
        </p:spPr>
        <p:txBody>
          <a:bodyPr>
            <a:normAutofit/>
          </a:bodyPr>
          <a:lstStyle/>
          <a:p>
            <a:r>
              <a:rPr lang="en-US" sz="3200" dirty="0">
                <a:latin typeface="+mj-lt"/>
              </a:rPr>
              <a:t>Linear</a:t>
            </a:r>
            <a:r>
              <a:rPr lang="en-US" sz="3200" dirty="0"/>
              <a:t> Programming (LP) optimization</a:t>
            </a:r>
          </a:p>
        </p:txBody>
      </p:sp>
      <p:sp>
        <p:nvSpPr>
          <p:cNvPr id="5" name="Slide Number Placeholder 4">
            <a:extLst>
              <a:ext uri="{FF2B5EF4-FFF2-40B4-BE49-F238E27FC236}">
                <a16:creationId xmlns:a16="http://schemas.microsoft.com/office/drawing/2014/main" id="{571A6765-DA48-71A5-CD2D-0CCF96777AD6}"/>
              </a:ext>
            </a:extLst>
          </p:cNvPr>
          <p:cNvSpPr>
            <a:spLocks noGrp="1"/>
          </p:cNvSpPr>
          <p:nvPr>
            <p:ph type="sldNum" sz="quarter" idx="15"/>
          </p:nvPr>
        </p:nvSpPr>
        <p:spPr/>
        <p:txBody>
          <a:bodyPr/>
          <a:lstStyle/>
          <a:p>
            <a:r>
              <a:rPr lang="en-US"/>
              <a:t>Page </a:t>
            </a:r>
            <a:fld id="{D451C3AF-C182-BB47-A3C0-0AB666CF8761}" type="slidenum">
              <a:rPr lang="en-US" smtClean="0"/>
              <a:pPr/>
              <a:t>9</a:t>
            </a:fld>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FBDCC32-8FBF-53BF-7844-3FF83115FA26}"/>
                  </a:ext>
                </a:extLst>
              </p:cNvPr>
              <p:cNvSpPr/>
              <p:nvPr/>
            </p:nvSpPr>
            <p:spPr>
              <a:xfrm>
                <a:off x="3134741" y="937430"/>
                <a:ext cx="5453031" cy="11378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800" i="1" smtClean="0">
                              <a:latin typeface="Cambria Math" panose="02040503050406030204" pitchFamily="18" charset="0"/>
                            </a:rPr>
                          </m:ctrlPr>
                        </m:funcPr>
                        <m:fName>
                          <m:r>
                            <m:rPr>
                              <m:sty m:val="p"/>
                            </m:rPr>
                            <a:rPr lang="en-US" sz="2800">
                              <a:latin typeface="Cambria Math" panose="02040503050406030204" pitchFamily="18" charset="0"/>
                            </a:rPr>
                            <m:t>minimize</m:t>
                          </m:r>
                        </m:fName>
                        <m:e>
                          <m:r>
                            <a:rPr lang="en-US" sz="2800" b="0" i="1" smtClean="0">
                              <a:latin typeface="Cambria Math" panose="02040503050406030204" pitchFamily="18" charset="0"/>
                            </a:rPr>
                            <m:t>𝐶</m:t>
                          </m:r>
                          <m:r>
                            <a:rPr lang="en-US" sz="2800" i="0">
                              <a:latin typeface="Cambria Math" panose="02040503050406030204" pitchFamily="18" charset="0"/>
                            </a:rPr>
                            <m:t>=</m:t>
                          </m:r>
                          <m:nary>
                            <m:naryPr>
                              <m:chr m:val="∑"/>
                              <m:limLoc m:val="undOvr"/>
                              <m:supHide m:val="on"/>
                              <m:ctrlPr>
                                <a:rPr lang="en-US" sz="2800" i="1">
                                  <a:latin typeface="Cambria Math" panose="02040503050406030204" pitchFamily="18" charset="0"/>
                                </a:rPr>
                              </m:ctrlPr>
                            </m:naryPr>
                            <m:sub>
                              <m:r>
                                <a:rPr lang="en-US" sz="2800" i="1">
                                  <a:latin typeface="Cambria Math" panose="02040503050406030204" pitchFamily="18" charset="0"/>
                                </a:rPr>
                                <m:t>𝑛</m:t>
                              </m:r>
                            </m:sub>
                            <m:sup/>
                            <m:e>
                              <m:sSub>
                                <m:sSubPr>
                                  <m:ctrlPr>
                                    <a:rPr lang="en-US" sz="2800" i="1">
                                      <a:latin typeface="Cambria Math" panose="02040503050406030204" pitchFamily="18" charset="0"/>
                                    </a:rPr>
                                  </m:ctrlPr>
                                </m:sSubPr>
                                <m:e>
                                  <m:r>
                                    <a:rPr lang="en-US" sz="2800" i="1">
                                      <a:latin typeface="Cambria Math" panose="02040503050406030204" pitchFamily="18" charset="0"/>
                                    </a:rPr>
                                    <m:t>𝐶</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𝑄</m:t>
                                  </m:r>
                                </m:e>
                                <m:sub>
                                  <m:r>
                                    <a:rPr lang="en-US" sz="2800" i="1">
                                      <a:latin typeface="Cambria Math" panose="02040503050406030204" pitchFamily="18" charset="0"/>
                                    </a:rPr>
                                    <m:t>𝑛</m:t>
                                  </m:r>
                                </m:sub>
                              </m:sSub>
                            </m:e>
                          </m:nary>
                          <m:r>
                            <a:rPr lang="en-US" sz="2800" i="0">
                              <a:latin typeface="Cambria Math" panose="02040503050406030204" pitchFamily="18" charset="0"/>
                            </a:rPr>
                            <m:t>+</m:t>
                          </m:r>
                          <m:nary>
                            <m:naryPr>
                              <m:chr m:val="∑"/>
                              <m:limLoc m:val="undOvr"/>
                              <m:supHide m:val="on"/>
                              <m:ctrlPr>
                                <a:rPr lang="en-US" sz="2800" i="1">
                                  <a:latin typeface="Cambria Math" panose="02040503050406030204" pitchFamily="18" charset="0"/>
                                </a:rPr>
                              </m:ctrlPr>
                            </m:naryPr>
                            <m:sub>
                              <m:r>
                                <a:rPr lang="en-US" sz="2800" i="1">
                                  <a:latin typeface="Cambria Math" panose="02040503050406030204" pitchFamily="18" charset="0"/>
                                </a:rPr>
                                <m:t>𝑟</m:t>
                              </m:r>
                            </m:sub>
                            <m:sup/>
                            <m:e>
                              <m:sSub>
                                <m:sSubPr>
                                  <m:ctrlPr>
                                    <a:rPr lang="en-US" sz="2800" i="1">
                                      <a:latin typeface="Cambria Math" panose="02040503050406030204" pitchFamily="18" charset="0"/>
                                    </a:rPr>
                                  </m:ctrlPr>
                                </m:sSubPr>
                                <m:e>
                                  <m:r>
                                    <a:rPr lang="en-US" sz="2800" i="1">
                                      <a:latin typeface="Cambria Math" panose="02040503050406030204" pitchFamily="18" charset="0"/>
                                    </a:rPr>
                                    <m:t>𝐶</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𝑟</m:t>
                                  </m:r>
                                </m:sub>
                              </m:sSub>
                            </m:e>
                          </m:nary>
                        </m:e>
                      </m:func>
                    </m:oMath>
                  </m:oMathPara>
                </a14:m>
                <a:endParaRPr lang="en-US" sz="2800" dirty="0"/>
              </a:p>
            </p:txBody>
          </p:sp>
        </mc:Choice>
        <mc:Fallback xmlns="">
          <p:sp>
            <p:nvSpPr>
              <p:cNvPr id="6" name="Rectangle 5">
                <a:extLst>
                  <a:ext uri="{FF2B5EF4-FFF2-40B4-BE49-F238E27FC236}">
                    <a16:creationId xmlns:a16="http://schemas.microsoft.com/office/drawing/2014/main" id="{7FBDCC32-8FBF-53BF-7844-3FF83115FA26}"/>
                  </a:ext>
                </a:extLst>
              </p:cNvPr>
              <p:cNvSpPr>
                <a:spLocks noRot="1" noChangeAspect="1" noMove="1" noResize="1" noEditPoints="1" noAdjustHandles="1" noChangeArrowheads="1" noChangeShapeType="1" noTextEdit="1"/>
              </p:cNvSpPr>
              <p:nvPr/>
            </p:nvSpPr>
            <p:spPr>
              <a:xfrm>
                <a:off x="3134741" y="937430"/>
                <a:ext cx="5453031" cy="113787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D7C4B9-7FFF-63D0-61DF-9B7A68CB26B6}"/>
                  </a:ext>
                </a:extLst>
              </p:cNvPr>
              <p:cNvSpPr txBox="1"/>
              <p:nvPr/>
            </p:nvSpPr>
            <p:spPr>
              <a:xfrm>
                <a:off x="408292" y="1983432"/>
                <a:ext cx="11948808" cy="378565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𝑄</m:t>
                        </m:r>
                      </m:e>
                      <m:sub>
                        <m:r>
                          <a:rPr lang="en-US" sz="2400" i="1">
                            <a:latin typeface="Cambria Math" panose="02040503050406030204" pitchFamily="18" charset="0"/>
                          </a:rPr>
                          <m:t>𝑛</m:t>
                        </m:r>
                      </m:sub>
                    </m:sSub>
                  </m:oMath>
                </a14:m>
                <a:r>
                  <a:rPr lang="en-US" sz="2400" dirty="0"/>
                  <a:t>: water volume flowing through the node ‘n’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𝑛</m:t>
                        </m:r>
                      </m:sub>
                    </m:sSub>
                  </m:oMath>
                </a14:m>
                <a:r>
                  <a:rPr lang="en-US" sz="2400" dirty="0"/>
                  <a:t>: marginal cost associated with one unit of water flowing through the node ‘n’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𝑟</m:t>
                        </m:r>
                      </m:sub>
                    </m:sSub>
                  </m:oMath>
                </a14:m>
                <a:r>
                  <a:rPr lang="en-US" sz="2400" dirty="0"/>
                  <a:t>: water volume stored in the reservoir ‘r’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 </m:t>
                    </m:r>
                  </m:oMath>
                </a14:m>
                <a:r>
                  <a:rPr lang="en-US" sz="2400" dirty="0"/>
                  <a:t>marginal cost associated with one unit of water stored in the reservoir ‘r’</a:t>
                </a:r>
              </a:p>
              <a:p>
                <a:pPr marL="285750" indent="-285750">
                  <a:buFont typeface="Arial" panose="020B0604020202020204" pitchFamily="34" charset="0"/>
                  <a:buChar char="•"/>
                </a:pPr>
                <a:endParaRPr lang="en-US" sz="2400" dirty="0"/>
              </a:p>
              <a:p>
                <a:r>
                  <a:rPr lang="en-US" sz="2400" dirty="0"/>
                  <a:t>Note: </a:t>
                </a:r>
                <a:r>
                  <a:rPr lang="en-US" sz="2400" b="1" dirty="0"/>
                  <a:t>Cost attributes do not represent monetary costs</a:t>
                </a:r>
                <a:r>
                  <a:rPr lang="en-US" sz="2400" dirty="0"/>
                  <a:t>. They are used to define the dispatch order among supply sources and demand nodes.</a:t>
                </a:r>
              </a:p>
            </p:txBody>
          </p:sp>
        </mc:Choice>
        <mc:Fallback xmlns="">
          <p:sp>
            <p:nvSpPr>
              <p:cNvPr id="7" name="TextBox 6">
                <a:extLst>
                  <a:ext uri="{FF2B5EF4-FFF2-40B4-BE49-F238E27FC236}">
                    <a16:creationId xmlns:a16="http://schemas.microsoft.com/office/drawing/2014/main" id="{54D7C4B9-7FFF-63D0-61DF-9B7A68CB26B6}"/>
                  </a:ext>
                </a:extLst>
              </p:cNvPr>
              <p:cNvSpPr txBox="1">
                <a:spLocks noRot="1" noChangeAspect="1" noMove="1" noResize="1" noEditPoints="1" noAdjustHandles="1" noChangeArrowheads="1" noChangeShapeType="1" noTextEdit="1"/>
              </p:cNvSpPr>
              <p:nvPr/>
            </p:nvSpPr>
            <p:spPr>
              <a:xfrm>
                <a:off x="408292" y="1983432"/>
                <a:ext cx="11948808" cy="3785652"/>
              </a:xfrm>
              <a:prstGeom prst="rect">
                <a:avLst/>
              </a:prstGeom>
              <a:blipFill>
                <a:blip r:embed="rId4"/>
                <a:stretch>
                  <a:fillRect l="-816" t="-1288" b="-2738"/>
                </a:stretch>
              </a:blipFill>
            </p:spPr>
            <p:txBody>
              <a:bodyPr/>
              <a:lstStyle/>
              <a:p>
                <a:r>
                  <a:rPr lang="en-US">
                    <a:noFill/>
                  </a:rPr>
                  <a:t> </a:t>
                </a:r>
              </a:p>
            </p:txBody>
          </p:sp>
        </mc:Fallback>
      </mc:AlternateContent>
      <p:sp>
        <p:nvSpPr>
          <p:cNvPr id="9" name="Text Placeholder 12">
            <a:extLst>
              <a:ext uri="{FF2B5EF4-FFF2-40B4-BE49-F238E27FC236}">
                <a16:creationId xmlns:a16="http://schemas.microsoft.com/office/drawing/2014/main" id="{4D84ABDA-6562-E5BE-8836-C546437F1312}"/>
              </a:ext>
            </a:extLst>
          </p:cNvPr>
          <p:cNvSpPr>
            <a:spLocks noGrp="1"/>
          </p:cNvSpPr>
          <p:nvPr>
            <p:ph type="body" sz="quarter" idx="14"/>
          </p:nvPr>
        </p:nvSpPr>
        <p:spPr>
          <a:xfrm>
            <a:off x="7232904" y="6425680"/>
            <a:ext cx="3749039" cy="201168"/>
          </a:xfrm>
        </p:spPr>
        <p:txBody>
          <a:bodyPr/>
          <a:lstStyle/>
          <a:p>
            <a:r>
              <a:rPr lang="en-US" dirty="0">
                <a:latin typeface="Source Sans Pro" panose="020B0503030403020204" pitchFamily="34" charset="0"/>
                <a:ea typeface="Source Sans Pro" panose="020B0503030403020204" pitchFamily="34" charset="0"/>
              </a:rPr>
              <a:t>OWF Training Session 1. May 12th, 2025</a:t>
            </a:r>
          </a:p>
        </p:txBody>
      </p:sp>
    </p:spTree>
    <p:extLst>
      <p:ext uri="{BB962C8B-B14F-4D97-AF65-F5344CB8AC3E}">
        <p14:creationId xmlns:p14="http://schemas.microsoft.com/office/powerpoint/2010/main" val="137177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itle Slid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UMA PowerPoint Template-B-M" id="{8C6A21FF-EEA2-5740-91C0-82BA8DBB1D2E}" vid="{88BA25CF-7AB3-5B4C-9DA2-587D513B93B8}"/>
    </a:ext>
  </a:extLst>
</a:theme>
</file>

<file path=ppt/theme/theme2.xml><?xml version="1.0" encoding="utf-8"?>
<a:theme xmlns:a="http://schemas.openxmlformats.org/drawingml/2006/main" name="Title Slide-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UMA PowerPoint Template-B-M" id="{8C6A21FF-EEA2-5740-91C0-82BA8DBB1D2E}" vid="{485B89B6-D76C-8240-90CC-E7D9E9FBBB9F}"/>
    </a:ext>
  </a:extLst>
</a:theme>
</file>

<file path=ppt/theme/theme3.xml><?xml version="1.0" encoding="utf-8"?>
<a:theme xmlns:a="http://schemas.openxmlformats.org/drawingml/2006/main" name="Title Slide-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UMA PowerPoint Template-B-M" id="{8C6A21FF-EEA2-5740-91C0-82BA8DBB1D2E}" vid="{7B8A3927-0DA4-CE45-BBBC-22FE5994F544}"/>
    </a:ext>
  </a:extLst>
</a:theme>
</file>

<file path=ppt/theme/theme4.xml><?xml version="1.0" encoding="utf-8"?>
<a:theme xmlns:a="http://schemas.openxmlformats.org/drawingml/2006/main" name="Content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UMA PowerPoint Template-B-M" id="{8C6A21FF-EEA2-5740-91C0-82BA8DBB1D2E}" vid="{304BE293-8270-9049-8E54-3ADA6197A97B}"/>
    </a:ext>
  </a:extLst>
</a:theme>
</file>

<file path=ppt/theme/theme5.xml><?xml version="1.0" encoding="utf-8"?>
<a:theme xmlns:a="http://schemas.openxmlformats.org/drawingml/2006/main" name="Divider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3UMA PowerPoint Template-B-M" id="{8C6A21FF-EEA2-5740-91C0-82BA8DBB1D2E}" vid="{BED94E0A-86ED-E84C-8E9F-9723C4D21422}"/>
    </a:ext>
  </a:extLst>
</a:theme>
</file>

<file path=ppt/theme/theme6.xml><?xml version="1.0" encoding="utf-8"?>
<a:theme xmlns:a="http://schemas.openxmlformats.org/drawingml/2006/main" name="Closing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FY23UMA PowerPoint Template-B-M" id="{8C6A21FF-EEA2-5740-91C0-82BA8DBB1D2E}" vid="{2BEBE679-82AD-B94C-9A47-B4ABFDE09A7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1_training_09-12-2023</Template>
  <TotalTime>8677</TotalTime>
  <Words>4031</Words>
  <Application>Microsoft Office PowerPoint</Application>
  <PresentationFormat>Widescreen</PresentationFormat>
  <Paragraphs>417</Paragraphs>
  <Slides>45</Slides>
  <Notes>18</Notes>
  <HiddenSlides>4</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45</vt:i4>
      </vt:variant>
    </vt:vector>
  </HeadingPairs>
  <TitlesOfParts>
    <vt:vector size="57" baseType="lpstr">
      <vt:lpstr>Arial</vt:lpstr>
      <vt:lpstr>Calibri</vt:lpstr>
      <vt:lpstr>Cambria Math</vt:lpstr>
      <vt:lpstr>SFMono-Regular</vt:lpstr>
      <vt:lpstr>Source Sans Pro</vt:lpstr>
      <vt:lpstr>Wingdings</vt:lpstr>
      <vt:lpstr>Title Slide-1</vt:lpstr>
      <vt:lpstr>Title Slide-2</vt:lpstr>
      <vt:lpstr>Title Slide-3</vt:lpstr>
      <vt:lpstr>Content Master</vt:lpstr>
      <vt:lpstr>Divider Slide</vt:lpstr>
      <vt:lpstr>Closing Slide</vt:lpstr>
      <vt:lpstr>OWF model training -- Session 1   Introduction to Pywr and OWF structure</vt:lpstr>
      <vt:lpstr>Context</vt:lpstr>
      <vt:lpstr>Objective of the training sessions</vt:lpstr>
      <vt:lpstr>This session: Getting familiar with Pywr library</vt:lpstr>
      <vt:lpstr>PYthon Water Resource (PYWR) library</vt:lpstr>
      <vt:lpstr>Orinoquia River Basin in OWF model</vt:lpstr>
      <vt:lpstr>Orinoquia River Basin in OWF model</vt:lpstr>
      <vt:lpstr>Description of the node types in OWF</vt:lpstr>
      <vt:lpstr>Linear Programming (LP) 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run OWF model</vt:lpstr>
      <vt:lpstr>PowerPoint Presentation</vt:lpstr>
      <vt:lpstr>PowerPoint Presentation</vt:lpstr>
      <vt:lpstr>PowerPoint Presentation</vt:lpstr>
      <vt:lpstr>PowerPoint Presentation</vt:lpstr>
      <vt:lpstr>Description of the node types used in OWF</vt:lpstr>
      <vt:lpstr>PowerPoint Presentation</vt:lpstr>
      <vt:lpstr>PowerPoint Presentation</vt:lpstr>
      <vt:lpstr>PowerPoint Presentation</vt:lpstr>
      <vt:lpstr>PowerPoint Presentation</vt:lpstr>
      <vt:lpstr>PowerPoint Presentation</vt:lpstr>
      <vt:lpstr>PowerPoint Presentation</vt:lpstr>
      <vt:lpstr>Description of the parameter types used in OWF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List of recorder types used in SCWSM</vt:lpstr>
      <vt:lpstr>PowerPoint Presentation</vt:lpstr>
      <vt:lpstr>Hands-on session / Homework</vt:lpstr>
      <vt:lpstr>Hands-on session / Homework</vt:lpstr>
      <vt:lpstr>Water Town: your very first pywr model</vt:lpstr>
      <vt:lpstr>Hands-on session</vt:lpstr>
      <vt:lpstr>Homework assignment: 6 exercises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SFWSM training -- Session 1   Introduction to Pywr and SFWSM structure</dc:title>
  <dc:creator>Baptiste Francois</dc:creator>
  <cp:lastModifiedBy>Baptiste Francois</cp:lastModifiedBy>
  <cp:revision>211</cp:revision>
  <dcterms:created xsi:type="dcterms:W3CDTF">2023-09-12T14:03:57Z</dcterms:created>
  <dcterms:modified xsi:type="dcterms:W3CDTF">2025-05-12T16:20:13Z</dcterms:modified>
</cp:coreProperties>
</file>